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62" r:id="rId4"/>
    <p:sldId id="263" r:id="rId5"/>
    <p:sldId id="264" r:id="rId6"/>
    <p:sldId id="270" r:id="rId7"/>
    <p:sldId id="271" r:id="rId8"/>
    <p:sldId id="258" r:id="rId9"/>
  </p:sldIdLst>
  <p:sldSz cx="12192000" cy="6858000"/>
  <p:notesSz cx="7102475" cy="938847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9" d="100"/>
          <a:sy n="79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5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6.xml"/><Relationship Id="rId4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Új kihelyezés - összesen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charts!$Z$20</c:f>
              <c:strCache>
                <c:ptCount val="1"/>
                <c:pt idx="0">
                  <c:v>Q4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charts!$Y$21:$Y$29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  <c:extLst xmlns:c16r2="http://schemas.microsoft.com/office/drawing/2015/06/chart"/>
            </c:numRef>
          </c:cat>
          <c:val>
            <c:numRef>
              <c:f>charts!$Z$21:$Z$29</c:f>
              <c:numCache>
                <c:formatCode>#,##0</c:formatCode>
                <c:ptCount val="6"/>
                <c:pt idx="0">
                  <c:v>474336521176.39215</c:v>
                </c:pt>
                <c:pt idx="1">
                  <c:v>517715610979.17664</c:v>
                </c:pt>
                <c:pt idx="2">
                  <c:v>612732373252.88013</c:v>
                </c:pt>
                <c:pt idx="3">
                  <c:v>694208342938.7699</c:v>
                </c:pt>
                <c:pt idx="4">
                  <c:v>740494259971.92822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5E-4B93-8CA0-7FFE4F07245E}"/>
            </c:ext>
          </c:extLst>
        </c:ser>
        <c:ser>
          <c:idx val="2"/>
          <c:order val="1"/>
          <c:tx>
            <c:strRef>
              <c:f>charts!$AA$20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charts!$Y$21:$Y$29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  <c:extLst xmlns:c16r2="http://schemas.microsoft.com/office/drawing/2015/06/chart"/>
            </c:numRef>
          </c:cat>
          <c:val>
            <c:numRef>
              <c:f>charts!$AA$21:$AA$29</c:f>
              <c:numCache>
                <c:formatCode>#,##0</c:formatCode>
                <c:ptCount val="6"/>
                <c:pt idx="0">
                  <c:v>97869701857.700012</c:v>
                </c:pt>
                <c:pt idx="1">
                  <c:v>103407766142.3576</c:v>
                </c:pt>
                <c:pt idx="2">
                  <c:v>127517599381.89279</c:v>
                </c:pt>
                <c:pt idx="3">
                  <c:v>147467542917.54169</c:v>
                </c:pt>
                <c:pt idx="4">
                  <c:v>162692086205.57941</c:v>
                </c:pt>
                <c:pt idx="5">
                  <c:v>145809804011.02789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5E-4B93-8CA0-7FFE4F0724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544832"/>
        <c:axId val="9554636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charts!$Y$20</c15:sqref>
                        </c15:formulaRef>
                      </c:ext>
                    </c:extLst>
                    <c:strCache>
                      <c:ptCount val="1"/>
                      <c:pt idx="0">
                        <c:v>év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charts!$Y$21:$Y$29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charts!$Y$21:$Y$29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225E-4B93-8CA0-7FFE4F07245E}"/>
                  </c:ext>
                </c:extLst>
              </c15:ser>
            </c15:filteredBarSeries>
          </c:ext>
        </c:extLst>
      </c:barChart>
      <c:catAx>
        <c:axId val="9554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5546368"/>
        <c:crosses val="autoZero"/>
        <c:auto val="1"/>
        <c:lblAlgn val="ctr"/>
        <c:lblOffset val="100"/>
        <c:noMultiLvlLbl val="0"/>
      </c:catAx>
      <c:valAx>
        <c:axId val="9554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,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554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Autófinanszírozás új kihelyezés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charts!$AK$63</c:f>
              <c:strCache>
                <c:ptCount val="1"/>
                <c:pt idx="0">
                  <c:v>év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charts!$AK$64:$AK$72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  <c:extLst xmlns:c16r2="http://schemas.microsoft.com/office/drawing/2015/06/chart"/>
            </c:numRef>
          </c:cat>
          <c:val>
            <c:numRef>
              <c:f>charts!$AK$64:$AK$72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A5-4F07-A17D-88A682B415D9}"/>
            </c:ext>
          </c:extLst>
        </c:ser>
        <c:ser>
          <c:idx val="1"/>
          <c:order val="1"/>
          <c:tx>
            <c:strRef>
              <c:f>charts!$AL$63</c:f>
              <c:strCache>
                <c:ptCount val="1"/>
                <c:pt idx="0">
                  <c:v>Q4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charts!$AK$64:$AK$72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  <c:extLst xmlns:c16r2="http://schemas.microsoft.com/office/drawing/2015/06/chart"/>
            </c:numRef>
          </c:cat>
          <c:val>
            <c:numRef>
              <c:f>charts!$AL$64:$AL$72</c:f>
              <c:numCache>
                <c:formatCode>#,##0</c:formatCode>
                <c:ptCount val="5"/>
                <c:pt idx="0">
                  <c:v>145263536894.1637</c:v>
                </c:pt>
                <c:pt idx="1">
                  <c:v>183934216871.80121</c:v>
                </c:pt>
                <c:pt idx="2">
                  <c:v>246186891074</c:v>
                </c:pt>
                <c:pt idx="3">
                  <c:v>272887319739.74142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A5-4F07-A17D-88A682B415D9}"/>
            </c:ext>
          </c:extLst>
        </c:ser>
        <c:ser>
          <c:idx val="2"/>
          <c:order val="2"/>
          <c:tx>
            <c:strRef>
              <c:f>charts!$AM$63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charts!$AK$64:$AK$72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  <c:extLst xmlns:c16r2="http://schemas.microsoft.com/office/drawing/2015/06/chart"/>
            </c:numRef>
          </c:cat>
          <c:val>
            <c:numRef>
              <c:f>charts!$AM$64:$AM$72</c:f>
              <c:numCache>
                <c:formatCode>#,##0</c:formatCode>
                <c:ptCount val="5"/>
                <c:pt idx="0">
                  <c:v>32561133478.321499</c:v>
                </c:pt>
                <c:pt idx="1">
                  <c:v>38803989387.6511</c:v>
                </c:pt>
                <c:pt idx="2">
                  <c:v>53288370345.357101</c:v>
                </c:pt>
                <c:pt idx="3">
                  <c:v>60221020638</c:v>
                </c:pt>
                <c:pt idx="4">
                  <c:v>62739712893.550003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CA5-4F07-A17D-88A682B41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588160"/>
        <c:axId val="96589696"/>
        <c:extLst xmlns:c16r2="http://schemas.microsoft.com/office/drawing/2015/06/chart"/>
      </c:barChart>
      <c:catAx>
        <c:axId val="9658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589696"/>
        <c:crosses val="autoZero"/>
        <c:auto val="1"/>
        <c:lblAlgn val="ctr"/>
        <c:lblOffset val="100"/>
        <c:noMultiLvlLbl val="0"/>
      </c:catAx>
      <c:valAx>
        <c:axId val="9658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,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58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Szgk + kishaszon új kihelyezés</a:t>
            </a:r>
            <a:r>
              <a:rPr lang="hu-HU" baseline="0"/>
              <a:t> - új/használt</a:t>
            </a:r>
            <a:endParaRPr lang="hu-H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charts!$M$139</c:f>
              <c:strCache>
                <c:ptCount val="1"/>
                <c:pt idx="0">
                  <c:v>új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charts!$L$140:$L$146</c:f>
              <c:strCache>
                <c:ptCount val="6"/>
                <c:pt idx="0">
                  <c:v>2015 Q1</c:v>
                </c:pt>
                <c:pt idx="1">
                  <c:v>2016 Q1</c:v>
                </c:pt>
                <c:pt idx="2">
                  <c:v>2017 Q1</c:v>
                </c:pt>
                <c:pt idx="3">
                  <c:v>2018 Q1</c:v>
                </c:pt>
                <c:pt idx="4">
                  <c:v>2019 Q1</c:v>
                </c:pt>
                <c:pt idx="5">
                  <c:v>2020 Q1</c:v>
                </c:pt>
              </c:strCache>
              <c:extLst xmlns:c16r2="http://schemas.microsoft.com/office/drawing/2015/06/chart"/>
            </c:strRef>
          </c:cat>
          <c:val>
            <c:numRef>
              <c:f>charts!$M$140:$M$146</c:f>
              <c:numCache>
                <c:formatCode>#,##0</c:formatCode>
                <c:ptCount val="6"/>
                <c:pt idx="0">
                  <c:v>16840911192.84</c:v>
                </c:pt>
                <c:pt idx="1">
                  <c:v>22206780022.213799</c:v>
                </c:pt>
                <c:pt idx="2">
                  <c:v>27323668097.4907</c:v>
                </c:pt>
                <c:pt idx="3">
                  <c:v>39572604726.121742</c:v>
                </c:pt>
                <c:pt idx="4">
                  <c:v>45483247762</c:v>
                </c:pt>
                <c:pt idx="5">
                  <c:v>46879798916.550003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2B-4294-959F-78B67A55C112}"/>
            </c:ext>
          </c:extLst>
        </c:ser>
        <c:ser>
          <c:idx val="1"/>
          <c:order val="1"/>
          <c:tx>
            <c:strRef>
              <c:f>charts!$N$139</c:f>
              <c:strCache>
                <c:ptCount val="1"/>
                <c:pt idx="0">
                  <c:v>használt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charts!$L$140:$L$146</c:f>
              <c:strCache>
                <c:ptCount val="6"/>
                <c:pt idx="0">
                  <c:v>2015 Q1</c:v>
                </c:pt>
                <c:pt idx="1">
                  <c:v>2016 Q1</c:v>
                </c:pt>
                <c:pt idx="2">
                  <c:v>2017 Q1</c:v>
                </c:pt>
                <c:pt idx="3">
                  <c:v>2018 Q1</c:v>
                </c:pt>
                <c:pt idx="4">
                  <c:v>2019 Q1</c:v>
                </c:pt>
                <c:pt idx="5">
                  <c:v>2020 Q1</c:v>
                </c:pt>
              </c:strCache>
              <c:extLst xmlns:c16r2="http://schemas.microsoft.com/office/drawing/2015/06/chart"/>
            </c:strRef>
          </c:cat>
          <c:val>
            <c:numRef>
              <c:f>charts!$N$140:$N$146</c:f>
              <c:numCache>
                <c:formatCode>#,##0</c:formatCode>
                <c:ptCount val="6"/>
                <c:pt idx="0">
                  <c:v>8372670196.9799995</c:v>
                </c:pt>
                <c:pt idx="1">
                  <c:v>10169775466.1077</c:v>
                </c:pt>
                <c:pt idx="2">
                  <c:v>11287842016.1604</c:v>
                </c:pt>
                <c:pt idx="3">
                  <c:v>13484132491.235355</c:v>
                </c:pt>
                <c:pt idx="4">
                  <c:v>14417586951</c:v>
                </c:pt>
                <c:pt idx="5">
                  <c:v>15474793236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2B-4294-959F-78B67A55C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157504"/>
        <c:axId val="97159040"/>
      </c:barChart>
      <c:catAx>
        <c:axId val="9715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159040"/>
        <c:crosses val="autoZero"/>
        <c:auto val="1"/>
        <c:lblAlgn val="ctr"/>
        <c:lblOffset val="100"/>
        <c:noMultiLvlLbl val="0"/>
      </c:catAx>
      <c:valAx>
        <c:axId val="9715904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15750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8087855297157621E-2"/>
                <c:y val="0.63004629629629638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hu-HU"/>
                    <a:t>Millio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Szgk és kishaszon piac és finanszírozási db.szám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retail!$AD$6</c:f>
              <c:strCache>
                <c:ptCount val="1"/>
                <c:pt idx="0">
                  <c:v>elad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retail!$AC$7:$AC$11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retail!$AD$7:$AD$11</c:f>
              <c:numCache>
                <c:formatCode>#,##0</c:formatCode>
                <c:ptCount val="5"/>
                <c:pt idx="0">
                  <c:v>117888</c:v>
                </c:pt>
                <c:pt idx="1">
                  <c:v>136207</c:v>
                </c:pt>
                <c:pt idx="2">
                  <c:v>159326</c:v>
                </c:pt>
                <c:pt idx="3">
                  <c:v>184109</c:v>
                </c:pt>
                <c:pt idx="4">
                  <c:v>38319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DD-455A-BB16-439756BC2DB9}"/>
            </c:ext>
          </c:extLst>
        </c:ser>
        <c:ser>
          <c:idx val="1"/>
          <c:order val="1"/>
          <c:tx>
            <c:strRef>
              <c:f>retail!$AE$6</c:f>
              <c:strCache>
                <c:ptCount val="1"/>
                <c:pt idx="0">
                  <c:v>lizing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retail!$AC$7:$AC$11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retail!$AE$7:$AE$11</c:f>
              <c:numCache>
                <c:formatCode>#,##0</c:formatCode>
                <c:ptCount val="5"/>
                <c:pt idx="0">
                  <c:v>32343</c:v>
                </c:pt>
                <c:pt idx="1">
                  <c:v>41747</c:v>
                </c:pt>
                <c:pt idx="2">
                  <c:v>48725</c:v>
                </c:pt>
                <c:pt idx="3">
                  <c:v>54713</c:v>
                </c:pt>
                <c:pt idx="4">
                  <c:v>11634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DD-455A-BB16-439756BC2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223424"/>
        <c:axId val="97224960"/>
      </c:barChart>
      <c:lineChart>
        <c:grouping val="standard"/>
        <c:varyColors val="0"/>
        <c:ser>
          <c:idx val="2"/>
          <c:order val="2"/>
          <c:tx>
            <c:strRef>
              <c:f>retail!$AF$6</c:f>
              <c:strCache>
                <c:ptCount val="1"/>
                <c:pt idx="0">
                  <c:v>részesedés</c:v>
                </c:pt>
              </c:strCache>
            </c:strRef>
          </c:tx>
          <c:spPr>
            <a:ln w="28575" cap="rnd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retail!$AC$7:$AC$11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retail!$AF$7:$AF$11</c:f>
              <c:numCache>
                <c:formatCode>0%</c:formatCode>
                <c:ptCount val="5"/>
                <c:pt idx="0">
                  <c:v>0.27435362377850164</c:v>
                </c:pt>
                <c:pt idx="1">
                  <c:v>0.30649672924299043</c:v>
                </c:pt>
                <c:pt idx="2">
                  <c:v>0.30581951470569774</c:v>
                </c:pt>
                <c:pt idx="3">
                  <c:v>0.29717721567115135</c:v>
                </c:pt>
                <c:pt idx="4">
                  <c:v>0.30360917560479134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CDD-455A-BB16-439756BC2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232384"/>
        <c:axId val="97230848"/>
      </c:lineChart>
      <c:catAx>
        <c:axId val="9722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224960"/>
        <c:crosses val="autoZero"/>
        <c:auto val="1"/>
        <c:lblAlgn val="ctr"/>
        <c:lblOffset val="100"/>
        <c:noMultiLvlLbl val="0"/>
      </c:catAx>
      <c:valAx>
        <c:axId val="9722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223424"/>
        <c:crosses val="autoZero"/>
        <c:crossBetween val="between"/>
        <c:majorUnit val="50000"/>
      </c:valAx>
      <c:valAx>
        <c:axId val="97230848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232384"/>
        <c:crosses val="max"/>
        <c:crossBetween val="between"/>
      </c:valAx>
      <c:catAx>
        <c:axId val="97232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72308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Új </a:t>
            </a:r>
            <a:r>
              <a:rPr lang="hu-HU" dirty="0" err="1"/>
              <a:t>szgk</a:t>
            </a:r>
            <a:r>
              <a:rPr lang="hu-HU" dirty="0"/>
              <a:t> és kishaszon </a:t>
            </a:r>
            <a:r>
              <a:rPr lang="hu-HU" dirty="0" smtClean="0"/>
              <a:t>kihelyezés Q1</a:t>
            </a:r>
            <a:endParaRPr lang="hu-H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retail!$B$58</c:f>
              <c:strCache>
                <c:ptCount val="1"/>
                <c:pt idx="0">
                  <c:v>magánszemély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#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retail!$A$59:$A$63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retail!$B$59:$B$63</c:f>
              <c:numCache>
                <c:formatCode>#,##0</c:formatCode>
                <c:ptCount val="5"/>
                <c:pt idx="0">
                  <c:v>4751881315</c:v>
                </c:pt>
                <c:pt idx="1">
                  <c:v>7774911791</c:v>
                </c:pt>
                <c:pt idx="2">
                  <c:v>12293876868.652901</c:v>
                </c:pt>
                <c:pt idx="3">
                  <c:v>11820550942</c:v>
                </c:pt>
                <c:pt idx="4">
                  <c:v>14275634294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D3-4841-917E-9749C510A9C1}"/>
            </c:ext>
          </c:extLst>
        </c:ser>
        <c:ser>
          <c:idx val="2"/>
          <c:order val="1"/>
          <c:tx>
            <c:strRef>
              <c:f>retail!$C$58</c:f>
              <c:strCache>
                <c:ptCount val="1"/>
                <c:pt idx="0">
                  <c:v>cég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numFmt formatCode="#,###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retail!$A$59:$A$63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retail!$C$59:$C$63</c:f>
              <c:numCache>
                <c:formatCode>#,##0</c:formatCode>
                <c:ptCount val="5"/>
                <c:pt idx="0">
                  <c:v>17454898707.213799</c:v>
                </c:pt>
                <c:pt idx="1">
                  <c:v>19548756306.4907</c:v>
                </c:pt>
                <c:pt idx="2">
                  <c:v>27278727857.468842</c:v>
                </c:pt>
                <c:pt idx="3">
                  <c:v>33662696820</c:v>
                </c:pt>
                <c:pt idx="4">
                  <c:v>32604164622.549999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D3-4841-917E-9749C510A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292288"/>
        <c:axId val="9729382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retail!$A$58</c15:sqref>
                        </c15:formulaRef>
                      </c:ext>
                    </c:extLst>
                    <c:strCache>
                      <c:ptCount val="1"/>
                      <c:pt idx="0">
                        <c:v>csak új 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retail!$A$59:$A$63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retail!$A$59:$A$63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9CD3-4841-917E-9749C510A9C1}"/>
                  </c:ext>
                </c:extLst>
              </c15:ser>
            </c15:filteredBarSeries>
          </c:ext>
        </c:extLst>
      </c:barChart>
      <c:catAx>
        <c:axId val="9729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293824"/>
        <c:crosses val="autoZero"/>
        <c:auto val="1"/>
        <c:lblAlgn val="ctr"/>
        <c:lblOffset val="100"/>
        <c:noMultiLvlLbl val="0"/>
      </c:catAx>
      <c:valAx>
        <c:axId val="9729382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Millió</a:t>
                </a:r>
              </a:p>
            </c:rich>
          </c:tx>
          <c:layout>
            <c:manualLayout>
              <c:xMode val="edge"/>
              <c:yMode val="edge"/>
              <c:x val="2.5000000000000001E-2"/>
              <c:y val="0.643545494313210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#,,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29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Flota új kihelyezés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flotta!$C$42</c:f>
              <c:strCache>
                <c:ptCount val="1"/>
                <c:pt idx="0">
                  <c:v>Q4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flotta!$B$43:$B$51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  <c:extLst xmlns:c16r2="http://schemas.microsoft.com/office/drawing/2015/06/chart"/>
            </c:numRef>
          </c:cat>
          <c:val>
            <c:numRef>
              <c:f>flotta!$C$43:$C$51</c:f>
              <c:numCache>
                <c:formatCode>#,##0</c:formatCode>
                <c:ptCount val="5"/>
                <c:pt idx="0">
                  <c:v>70644915736.779999</c:v>
                </c:pt>
                <c:pt idx="1">
                  <c:v>86841302075.790009</c:v>
                </c:pt>
                <c:pt idx="2">
                  <c:v>80349224132.089996</c:v>
                </c:pt>
                <c:pt idx="3">
                  <c:v>83857101900.654022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60-49EE-8179-BB90CEF220EB}"/>
            </c:ext>
          </c:extLst>
        </c:ser>
        <c:ser>
          <c:idx val="2"/>
          <c:order val="1"/>
          <c:tx>
            <c:strRef>
              <c:f>flotta!$D$42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flotta!$B$43:$B$51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  <c:extLst xmlns:c16r2="http://schemas.microsoft.com/office/drawing/2015/06/chart"/>
            </c:numRef>
          </c:cat>
          <c:val>
            <c:numRef>
              <c:f>flotta!$D$43:$D$51</c:f>
              <c:numCache>
                <c:formatCode>#,##0</c:formatCode>
                <c:ptCount val="5"/>
                <c:pt idx="0">
                  <c:v>13666885074.48</c:v>
                </c:pt>
                <c:pt idx="1">
                  <c:v>18260926352.41</c:v>
                </c:pt>
                <c:pt idx="2">
                  <c:v>18729895396.989998</c:v>
                </c:pt>
                <c:pt idx="3">
                  <c:v>21286233346.029999</c:v>
                </c:pt>
                <c:pt idx="4">
                  <c:v>21540818827.968529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60-49EE-8179-BB90CEF22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222656"/>
        <c:axId val="9922419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flotta!$B$42</c15:sqref>
                        </c15:formulaRef>
                      </c:ext>
                    </c:extLst>
                    <c:strCache>
                      <c:ptCount val="1"/>
                      <c:pt idx="0">
                        <c:v>év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flotta!$B$43:$B$51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flotta!$B$43:$B$51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9660-49EE-8179-BB90CEF220EB}"/>
                  </c:ext>
                </c:extLst>
              </c15:ser>
            </c15:filteredBarSeries>
          </c:ext>
        </c:extLst>
      </c:barChart>
      <c:catAx>
        <c:axId val="9922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9224192"/>
        <c:crosses val="autoZero"/>
        <c:auto val="1"/>
        <c:lblAlgn val="ctr"/>
        <c:lblOffset val="100"/>
        <c:noMultiLvlLbl val="0"/>
      </c:catAx>
      <c:valAx>
        <c:axId val="99224192"/>
        <c:scaling>
          <c:orientation val="minMax"/>
          <c:max val="90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9222656"/>
        <c:crosses val="autoZero"/>
        <c:crossBetween val="between"/>
        <c:majorUnit val="10000000000"/>
        <c:dispUnits>
          <c:builtInUnit val="million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hu-HU"/>
                    <a:t>Millio</a:t>
                  </a:r>
                  <a:r>
                    <a:rPr lang="hu-HU" baseline="0"/>
                    <a:t> HUF</a:t>
                  </a:r>
                  <a:endParaRPr lang="hu-HU"/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D2D4424D-EE68-42DC-899E-450879BA4318}" type="datetimeFigureOut">
              <a:rPr lang="hu-HU" smtClean="0"/>
              <a:t>2020.07.14.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47F91D91-BF59-471D-9DF9-1A277248FF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0412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09B4A4CF-5594-4B7F-BD1F-0AA6C27400F3}" type="datetimeFigureOut">
              <a:rPr lang="hu-HU" smtClean="0"/>
              <a:t>2020.07.14.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0E4FB05C-1CA0-4BC6-89B5-35AF8F027C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552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838200" y="1122363"/>
            <a:ext cx="10365828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Nunito" panose="00000500000000000000" pitchFamily="2" charset="-18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03302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Nunito" panose="00000500000000000000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  <p:sp>
        <p:nvSpPr>
          <p:cNvPr id="7" name="Alcím 2"/>
          <p:cNvSpPr txBox="1">
            <a:spLocks/>
          </p:cNvSpPr>
          <p:nvPr userDrawn="1"/>
        </p:nvSpPr>
        <p:spPr>
          <a:xfrm>
            <a:off x="838200" y="4727137"/>
            <a:ext cx="2083676" cy="409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Nunito" panose="00000500000000000000" pitchFamily="2" charset="-18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2019.</a:t>
            </a:r>
            <a:r>
              <a:rPr lang="hu-HU" sz="1600" baseline="0" dirty="0" smtClean="0">
                <a:solidFill>
                  <a:schemeClr val="tx1"/>
                </a:solidFill>
              </a:rPr>
              <a:t> JÚNIUS 28.</a:t>
            </a:r>
            <a:endParaRPr lang="hu-H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1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897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F508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054101"/>
            <a:ext cx="10515600" cy="1079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artalom helye 2"/>
          <p:cNvSpPr>
            <a:spLocks noGrp="1"/>
          </p:cNvSpPr>
          <p:nvPr>
            <p:ph idx="13"/>
          </p:nvPr>
        </p:nvSpPr>
        <p:spPr>
          <a:xfrm>
            <a:off x="838200" y="2416236"/>
            <a:ext cx="10515600" cy="35654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094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897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F508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054101"/>
            <a:ext cx="10515600" cy="1079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artalom helye 2"/>
          <p:cNvSpPr>
            <a:spLocks noGrp="1"/>
          </p:cNvSpPr>
          <p:nvPr>
            <p:ph idx="13"/>
          </p:nvPr>
        </p:nvSpPr>
        <p:spPr>
          <a:xfrm>
            <a:off x="838200" y="2416236"/>
            <a:ext cx="10515600" cy="35654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046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53000" cy="68897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F508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054100"/>
            <a:ext cx="4953000" cy="49149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dirty="0"/>
          </a:p>
        </p:txBody>
      </p:sp>
      <p:sp>
        <p:nvSpPr>
          <p:cNvPr id="8" name="Tartalom helye 2"/>
          <p:cNvSpPr>
            <a:spLocks noGrp="1"/>
          </p:cNvSpPr>
          <p:nvPr>
            <p:ph idx="13"/>
          </p:nvPr>
        </p:nvSpPr>
        <p:spPr>
          <a:xfrm>
            <a:off x="6413500" y="1054100"/>
            <a:ext cx="5591936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419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53000" cy="68897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F508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054100"/>
            <a:ext cx="4953000" cy="49149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dirty="0"/>
          </a:p>
        </p:txBody>
      </p:sp>
      <p:sp>
        <p:nvSpPr>
          <p:cNvPr id="8" name="Tartalom helye 2"/>
          <p:cNvSpPr>
            <a:spLocks noGrp="1"/>
          </p:cNvSpPr>
          <p:nvPr>
            <p:ph idx="13"/>
          </p:nvPr>
        </p:nvSpPr>
        <p:spPr>
          <a:xfrm>
            <a:off x="6413500" y="1054100"/>
            <a:ext cx="5591936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26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53000" cy="68897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F508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054100"/>
            <a:ext cx="4953000" cy="49149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dirty="0"/>
          </a:p>
        </p:txBody>
      </p:sp>
      <p:sp>
        <p:nvSpPr>
          <p:cNvPr id="8" name="Tartalom helye 2"/>
          <p:cNvSpPr>
            <a:spLocks noGrp="1"/>
          </p:cNvSpPr>
          <p:nvPr>
            <p:ph idx="13"/>
          </p:nvPr>
        </p:nvSpPr>
        <p:spPr>
          <a:xfrm>
            <a:off x="6096000" y="0"/>
            <a:ext cx="6096000" cy="6705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013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53000" cy="68897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F508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054100"/>
            <a:ext cx="4953000" cy="49149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dirty="0"/>
          </a:p>
        </p:txBody>
      </p:sp>
      <p:sp>
        <p:nvSpPr>
          <p:cNvPr id="8" name="Tartalom helye 2"/>
          <p:cNvSpPr>
            <a:spLocks noGrp="1"/>
          </p:cNvSpPr>
          <p:nvPr>
            <p:ph idx="13"/>
          </p:nvPr>
        </p:nvSpPr>
        <p:spPr>
          <a:xfrm>
            <a:off x="6096000" y="0"/>
            <a:ext cx="6096000" cy="6705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48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774700" y="1643063"/>
            <a:ext cx="96520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Nunito" panose="00000500000000000000" pitchFamily="2" charset="-18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5" name="Szövegdoboz 4"/>
          <p:cNvSpPr txBox="1"/>
          <p:nvPr userDrawn="1"/>
        </p:nvSpPr>
        <p:spPr>
          <a:xfrm>
            <a:off x="7581900" y="5461000"/>
            <a:ext cx="43053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100" b="1" kern="1200" dirty="0" smtClean="0">
                <a:solidFill>
                  <a:schemeClr val="bg1"/>
                </a:solidFill>
                <a:effectLst/>
                <a:latin typeface="Nunito Light" panose="00000400000000000000" pitchFamily="2" charset="-18"/>
                <a:ea typeface="+mn-ea"/>
                <a:cs typeface="+mn-cs"/>
              </a:rPr>
              <a:t>Magyar Lízingszövetség</a:t>
            </a:r>
            <a:endParaRPr lang="hu-HU" sz="1100" kern="1200" dirty="0" smtClean="0">
              <a:solidFill>
                <a:schemeClr val="bg1"/>
              </a:solidFill>
              <a:effectLst/>
              <a:latin typeface="Nunito Light" panose="00000400000000000000" pitchFamily="2" charset="-18"/>
              <a:ea typeface="+mn-ea"/>
              <a:cs typeface="+mn-cs"/>
            </a:endParaRPr>
          </a:p>
          <a:p>
            <a:pPr algn="r"/>
            <a:r>
              <a:rPr lang="hu-HU" sz="1100" i="1" kern="1200" dirty="0" err="1" smtClean="0">
                <a:solidFill>
                  <a:schemeClr val="bg1"/>
                </a:solidFill>
                <a:effectLst/>
                <a:latin typeface="Nunito Light" panose="00000400000000000000" pitchFamily="2" charset="-18"/>
                <a:ea typeface="+mn-ea"/>
                <a:cs typeface="+mn-cs"/>
              </a:rPr>
              <a:t>Hungarian</a:t>
            </a:r>
            <a:r>
              <a:rPr lang="hu-HU" sz="1100" i="1" kern="1200" dirty="0" smtClean="0">
                <a:solidFill>
                  <a:schemeClr val="bg1"/>
                </a:solidFill>
                <a:effectLst/>
                <a:latin typeface="Nunito Light" panose="00000400000000000000" pitchFamily="2" charset="-18"/>
                <a:ea typeface="+mn-ea"/>
                <a:cs typeface="+mn-cs"/>
              </a:rPr>
              <a:t> Leasing </a:t>
            </a:r>
            <a:r>
              <a:rPr lang="hu-HU" sz="1100" i="1" kern="1200" dirty="0" err="1" smtClean="0">
                <a:solidFill>
                  <a:schemeClr val="bg1"/>
                </a:solidFill>
                <a:effectLst/>
                <a:latin typeface="Nunito Light" panose="00000400000000000000" pitchFamily="2" charset="-18"/>
                <a:ea typeface="+mn-ea"/>
                <a:cs typeface="+mn-cs"/>
              </a:rPr>
              <a:t>Association</a:t>
            </a:r>
            <a:endParaRPr lang="hu-HU" sz="1100" kern="1200" dirty="0" smtClean="0">
              <a:solidFill>
                <a:schemeClr val="bg1"/>
              </a:solidFill>
              <a:effectLst/>
              <a:latin typeface="Nunito Light" panose="00000400000000000000" pitchFamily="2" charset="-18"/>
              <a:ea typeface="+mn-ea"/>
              <a:cs typeface="+mn-cs"/>
            </a:endParaRPr>
          </a:p>
          <a:p>
            <a:pPr algn="r"/>
            <a:r>
              <a:rPr lang="hu-HU" sz="1100" kern="1200" dirty="0" smtClean="0">
                <a:solidFill>
                  <a:schemeClr val="bg1"/>
                </a:solidFill>
                <a:effectLst/>
                <a:latin typeface="Nunito Light" panose="00000400000000000000" pitchFamily="2" charset="-18"/>
                <a:ea typeface="+mn-ea"/>
                <a:cs typeface="+mn-cs"/>
              </a:rPr>
              <a:t>H-1051 Budapest, József nádor tér 5-6.</a:t>
            </a:r>
          </a:p>
          <a:p>
            <a:pPr algn="r"/>
            <a:r>
              <a:rPr lang="hu-HU" sz="1100" dirty="0" smtClean="0">
                <a:solidFill>
                  <a:schemeClr val="bg1"/>
                </a:solidFill>
                <a:latin typeface="Nunito Light" panose="00000400000000000000" pitchFamily="2" charset="-18"/>
              </a:rPr>
              <a:t>+36 1 270 9216</a:t>
            </a:r>
          </a:p>
          <a:p>
            <a:pPr algn="r"/>
            <a:r>
              <a:rPr lang="hu-HU" sz="1100" dirty="0" smtClean="0">
                <a:solidFill>
                  <a:schemeClr val="bg1"/>
                </a:solidFill>
                <a:latin typeface="Nunito Light" panose="00000400000000000000" pitchFamily="2" charset="-18"/>
              </a:rPr>
              <a:t>info@lizingszovetseg.hu</a:t>
            </a:r>
          </a:p>
        </p:txBody>
      </p:sp>
    </p:spTree>
    <p:extLst>
      <p:ext uri="{BB962C8B-B14F-4D97-AF65-F5344CB8AC3E}">
        <p14:creationId xmlns:p14="http://schemas.microsoft.com/office/powerpoint/2010/main" val="85252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58CFE-F657-4446-B8BD-42E7FF8E265D}" type="datetimeFigureOut">
              <a:rPr lang="hu-HU" smtClean="0"/>
              <a:t>2020.07.14.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8B0FC-A844-4E0E-B31B-6C961F1814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729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61" r:id="rId5"/>
    <p:sldLayoutId id="2147483664" r:id="rId6"/>
    <p:sldLayoutId id="2147483665" r:id="rId7"/>
    <p:sldLayoutId id="214748366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Nunito" panose="00000500000000000000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unito" panose="00000500000000000000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unito" panose="00000500000000000000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unito" panose="00000500000000000000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" panose="00000500000000000000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" panose="00000500000000000000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Magyar Lízingpiac 2020. 01-03.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Valamint a várakozások az év végéig - Autófinanszírozás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09393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Új kihelyezések – teljes piac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chemeClr val="accent1"/>
              </a:buClr>
            </a:pPr>
            <a:r>
              <a:rPr lang="hu-HU" sz="2000" dirty="0" smtClean="0"/>
              <a:t>2020. első negyedévében 146 milliárdnyi új kihelyezés történt. Ez 10%-os visszaesés a tavalyi év hasonló időszakához képest    </a:t>
            </a:r>
            <a:endParaRPr lang="hu-HU" sz="2000" dirty="0"/>
          </a:p>
          <a:p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accent1"/>
              </a:buClr>
            </a:pPr>
            <a:r>
              <a:rPr lang="hu-HU" sz="2000" dirty="0" smtClean="0"/>
              <a:t>Az év még jól indult, de a COVID-19 hatása márciusra megjelent a számokban</a:t>
            </a:r>
          </a:p>
          <a:p>
            <a:pPr algn="just">
              <a:buClr>
                <a:schemeClr val="accent1"/>
              </a:buClr>
            </a:pPr>
            <a:r>
              <a:rPr lang="hu-HU" sz="2000" dirty="0" smtClean="0"/>
              <a:t>Még így is közel vagyunk a 2018-as számokhoz, és felette a korábbi éveknek </a:t>
            </a:r>
          </a:p>
          <a:p>
            <a:pPr algn="just">
              <a:buClr>
                <a:schemeClr val="accent1"/>
              </a:buClr>
            </a:pPr>
            <a:r>
              <a:rPr lang="hu-HU" sz="2000" dirty="0"/>
              <a:t>Igen nagy a szórás az egyes eszközcsoportoknál a növekedést illetően  </a:t>
            </a:r>
            <a:endParaRPr lang="hu-HU" sz="2000" dirty="0" smtClean="0"/>
          </a:p>
          <a:p>
            <a:pPr algn="just"/>
            <a:r>
              <a:rPr lang="hu-HU" sz="2000" dirty="0"/>
              <a:t>A </a:t>
            </a:r>
            <a:r>
              <a:rPr lang="hu-HU" sz="2000" dirty="0" err="1"/>
              <a:t>retail</a:t>
            </a:r>
            <a:r>
              <a:rPr lang="hu-HU" sz="2000" dirty="0"/>
              <a:t> </a:t>
            </a:r>
            <a:r>
              <a:rPr lang="hu-HU" sz="2000" dirty="0" smtClean="0"/>
              <a:t>autófinanszírozás (+4%) </a:t>
            </a:r>
            <a:r>
              <a:rPr lang="hu-HU" sz="2000" dirty="0"/>
              <a:t>és a </a:t>
            </a:r>
            <a:r>
              <a:rPr lang="hu-HU" sz="2000" dirty="0" smtClean="0"/>
              <a:t>flotta (+1%)  </a:t>
            </a:r>
            <a:r>
              <a:rPr lang="hu-HU" sz="2000" dirty="0"/>
              <a:t>telesített a legjobban, a legnagyobb csökkenés </a:t>
            </a:r>
            <a:r>
              <a:rPr lang="hu-HU" sz="2000" dirty="0" smtClean="0"/>
              <a:t>tehergépjárműveknél (-36%) tapasztalható</a:t>
            </a:r>
          </a:p>
          <a:p>
            <a:pPr algn="just"/>
            <a:r>
              <a:rPr lang="hu-HU" sz="2000" dirty="0" smtClean="0"/>
              <a:t>De átlagon alul teljesített a mezőgazdasági és az egyéb gép kategória is</a:t>
            </a:r>
            <a:endParaRPr lang="hu-HU" sz="2000" dirty="0"/>
          </a:p>
          <a:p>
            <a:pPr algn="just">
              <a:buClr>
                <a:schemeClr val="accent1"/>
              </a:buClr>
            </a:pPr>
            <a:endParaRPr lang="hu-HU" sz="2000" dirty="0"/>
          </a:p>
          <a:p>
            <a:pPr algn="just">
              <a:buClr>
                <a:schemeClr val="accent1"/>
              </a:buClr>
            </a:pPr>
            <a:endParaRPr lang="hu-HU" sz="20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347409"/>
              </p:ext>
            </p:extLst>
          </p:nvPr>
        </p:nvGraphicFramePr>
        <p:xfrm>
          <a:off x="394644" y="2785934"/>
          <a:ext cx="5010150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7762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Retail</a:t>
            </a:r>
            <a:r>
              <a:rPr lang="hu-HU" dirty="0" smtClean="0"/>
              <a:t> autófinanszírozás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accent1"/>
              </a:buClr>
            </a:pPr>
            <a:r>
              <a:rPr lang="hu-HU" b="1" dirty="0" smtClean="0"/>
              <a:t>A </a:t>
            </a:r>
            <a:r>
              <a:rPr lang="hu-HU" b="1" dirty="0" err="1"/>
              <a:t>retail</a:t>
            </a:r>
            <a:r>
              <a:rPr lang="hu-HU" b="1" dirty="0"/>
              <a:t> autófinanszírozás </a:t>
            </a:r>
            <a:r>
              <a:rPr lang="hu-HU" b="1" dirty="0" smtClean="0"/>
              <a:t>4%-</a:t>
            </a:r>
            <a:r>
              <a:rPr lang="hu-HU" b="1" dirty="0"/>
              <a:t>ot növekedett </a:t>
            </a:r>
            <a:r>
              <a:rPr lang="hu-HU" dirty="0" smtClean="0"/>
              <a:t>2020-ban</a:t>
            </a:r>
            <a:r>
              <a:rPr lang="hu-HU" dirty="0"/>
              <a:t>, ezzel folytatta a korábbi évek növekvő </a:t>
            </a:r>
            <a:r>
              <a:rPr lang="hu-HU" dirty="0" smtClean="0"/>
              <a:t>trendjét, bár sokkal visszafogottabb ütemben   </a:t>
            </a:r>
            <a:endParaRPr lang="hu-HU" dirty="0"/>
          </a:p>
          <a:p>
            <a:pPr algn="just">
              <a:buClr>
                <a:schemeClr val="accent1"/>
              </a:buClr>
            </a:pPr>
            <a:r>
              <a:rPr lang="hu-HU" dirty="0" smtClean="0"/>
              <a:t>Most a használt autók kihelyezései nőttek erősebben (+7%), az új csak 3%-ot bővült.</a:t>
            </a:r>
            <a:endParaRPr lang="hu-HU" dirty="0"/>
          </a:p>
          <a:p>
            <a:pPr marL="0" indent="0" algn="just">
              <a:buClr>
                <a:schemeClr val="accent1"/>
              </a:buClr>
              <a:buNone/>
            </a:pPr>
            <a:endParaRPr lang="hu-HU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71669"/>
              </p:ext>
            </p:extLst>
          </p:nvPr>
        </p:nvGraphicFramePr>
        <p:xfrm>
          <a:off x="731838" y="977641"/>
          <a:ext cx="4642595" cy="262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640935"/>
              </p:ext>
            </p:extLst>
          </p:nvPr>
        </p:nvGraphicFramePr>
        <p:xfrm>
          <a:off x="924322" y="3601616"/>
          <a:ext cx="4780756" cy="2558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5999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Új autók finanszírozása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096000" y="571500"/>
            <a:ext cx="6096000" cy="5651500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accent1"/>
              </a:buClr>
            </a:pPr>
            <a:r>
              <a:rPr lang="hu-HU" sz="2000" dirty="0" smtClean="0"/>
              <a:t> Az autó piac csökkenése kisebb mértékű, mint a NY-Európában (-55% 03. </a:t>
            </a:r>
            <a:r>
              <a:rPr lang="hu-HU" sz="2000" dirty="0"/>
              <a:t>h</a:t>
            </a:r>
            <a:r>
              <a:rPr lang="hu-HU" sz="2000" dirty="0" smtClean="0"/>
              <a:t>ó, -76% 04. hó, -52% 05. hó).</a:t>
            </a:r>
          </a:p>
          <a:p>
            <a:pPr algn="just">
              <a:buClr>
                <a:schemeClr val="accent1"/>
              </a:buClr>
            </a:pPr>
            <a:r>
              <a:rPr lang="hu-HU" sz="2000" dirty="0"/>
              <a:t>Az új </a:t>
            </a:r>
            <a:r>
              <a:rPr lang="hu-HU" sz="2000" dirty="0" err="1"/>
              <a:t>szgk</a:t>
            </a:r>
            <a:r>
              <a:rPr lang="hu-HU" sz="2000" dirty="0"/>
              <a:t> piaci eladások mintegy 5%-</a:t>
            </a:r>
            <a:r>
              <a:rPr lang="hu-HU" sz="2000" dirty="0" err="1"/>
              <a:t>ot</a:t>
            </a:r>
            <a:r>
              <a:rPr lang="hu-HU" sz="2000" dirty="0"/>
              <a:t> estek vissza, ehhez képest a lízing (darabszámban) csak 2%-</a:t>
            </a:r>
            <a:r>
              <a:rPr lang="hu-HU" sz="2000" dirty="0" err="1"/>
              <a:t>ot</a:t>
            </a:r>
            <a:r>
              <a:rPr lang="hu-HU" sz="2000" dirty="0"/>
              <a:t>. </a:t>
            </a:r>
            <a:endParaRPr lang="hu-HU" sz="2000" dirty="0" smtClean="0"/>
          </a:p>
          <a:p>
            <a:pPr algn="just">
              <a:buClr>
                <a:schemeClr val="accent1"/>
              </a:buClr>
            </a:pPr>
            <a:r>
              <a:rPr lang="hu-HU" sz="2000" dirty="0" smtClean="0"/>
              <a:t>A kishaszongépjárművek 10%-kos eladáscsökkenése mellett a lízingelt darabszám még nőtt is egy kicsit. Ebben minden bizonnyal az NHP is szerepet játszik, ugyanis az új </a:t>
            </a:r>
            <a:r>
              <a:rPr lang="hu-HU" sz="2000" dirty="0" err="1" smtClean="0"/>
              <a:t>kishaszongépjárműveknél</a:t>
            </a:r>
            <a:r>
              <a:rPr lang="hu-HU" sz="2000" dirty="0" smtClean="0"/>
              <a:t> immáron 90%-os a részesedése</a:t>
            </a:r>
          </a:p>
          <a:p>
            <a:pPr algn="just">
              <a:buClr>
                <a:schemeClr val="accent1"/>
              </a:buClr>
            </a:pPr>
            <a:r>
              <a:rPr lang="hu-HU" sz="2000" dirty="0" smtClean="0"/>
              <a:t> Így míg a célpiac 6%-kal esett, a lízing darabszám alig változott.</a:t>
            </a:r>
          </a:p>
          <a:p>
            <a:pPr algn="just">
              <a:buClr>
                <a:schemeClr val="accent1"/>
              </a:buClr>
            </a:pPr>
            <a:r>
              <a:rPr lang="hu-HU" sz="2000" dirty="0" smtClean="0"/>
              <a:t>Újra fordult a kocka és a magánszemélyek vásárlásai voltak a </a:t>
            </a:r>
            <a:r>
              <a:rPr lang="hu-HU" sz="2000" dirty="0"/>
              <a:t>bővülés </a:t>
            </a:r>
            <a:r>
              <a:rPr lang="hu-HU" sz="2000" dirty="0" smtClean="0"/>
              <a:t>forrásai (+21%), míg  a céges finanszírozás zsugorodott egy kicsit (-3%) </a:t>
            </a:r>
            <a:endParaRPr lang="hu-HU" sz="2000" dirty="0"/>
          </a:p>
          <a:p>
            <a:pPr algn="just">
              <a:buClr>
                <a:schemeClr val="accent1"/>
              </a:buClr>
            </a:pPr>
            <a:r>
              <a:rPr lang="hu-HU" sz="2000" dirty="0"/>
              <a:t>A finanszírozási arány </a:t>
            </a:r>
            <a:r>
              <a:rPr lang="hu-HU" sz="2000" dirty="0" smtClean="0"/>
              <a:t>továbbra is a 29-31%-os sávban mozog </a:t>
            </a:r>
            <a:endParaRPr lang="hu-HU" sz="20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137755"/>
              </p:ext>
            </p:extLst>
          </p:nvPr>
        </p:nvGraphicFramePr>
        <p:xfrm>
          <a:off x="674914" y="1054100"/>
          <a:ext cx="4572000" cy="260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365806"/>
              </p:ext>
            </p:extLst>
          </p:nvPr>
        </p:nvGraphicFramePr>
        <p:xfrm>
          <a:off x="838200" y="3660140"/>
          <a:ext cx="4572000" cy="247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145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096000" y="1054100"/>
            <a:ext cx="6096000" cy="5651500"/>
          </a:xfrm>
        </p:spPr>
        <p:txBody>
          <a:bodyPr/>
          <a:lstStyle/>
          <a:p>
            <a:r>
              <a:rPr lang="hu-HU" sz="2000" dirty="0" smtClean="0"/>
              <a:t>A flottafinanszírozás a </a:t>
            </a:r>
            <a:r>
              <a:rPr lang="hu-HU" sz="2000" dirty="0" err="1" smtClean="0"/>
              <a:t>retail</a:t>
            </a:r>
            <a:r>
              <a:rPr lang="hu-HU" sz="2000" dirty="0" smtClean="0"/>
              <a:t> autófinanszírozáshoz hasonlóan jól teljesített</a:t>
            </a:r>
          </a:p>
          <a:p>
            <a:r>
              <a:rPr lang="hu-HU" sz="2000" dirty="0" smtClean="0"/>
              <a:t>A növekedést egy új belépő okozta, de anélkül is a tavalyi évhez hasonló lett volna a kihelyezés</a:t>
            </a:r>
          </a:p>
          <a:p>
            <a:r>
              <a:rPr lang="hu-HU" sz="2000" dirty="0" smtClean="0"/>
              <a:t>A flottafinanszírozás közel háromnegyede operatív lízing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63068"/>
              </p:ext>
            </p:extLst>
          </p:nvPr>
        </p:nvGraphicFramePr>
        <p:xfrm>
          <a:off x="393878" y="2448718"/>
          <a:ext cx="4910138" cy="2862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Flottafinanszírozás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6383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Kilátások 2020-ra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000" dirty="0" smtClean="0">
                <a:latin typeface="Nunito" panose="00000500000000000000" pitchFamily="2" charset="0"/>
              </a:rPr>
              <a:t>Eredetileg a 2019-es év megismétlését tűzte ki célul a szakma. Ez a vírus okozta általános gazdasági krízis következtében teljesen irreálissá vált  </a:t>
            </a:r>
          </a:p>
          <a:p>
            <a:pPr algn="just"/>
            <a:r>
              <a:rPr lang="hu-HU" sz="2000" dirty="0" smtClean="0">
                <a:latin typeface="Nunito" panose="00000500000000000000" pitchFamily="2" charset="0"/>
              </a:rPr>
              <a:t>A </a:t>
            </a:r>
            <a:r>
              <a:rPr lang="hu-HU" sz="2000" dirty="0">
                <a:latin typeface="Nunito" panose="00000500000000000000" pitchFamily="2" charset="0"/>
              </a:rPr>
              <a:t>tagok a teljes piacon mintegy </a:t>
            </a:r>
            <a:r>
              <a:rPr lang="hu-HU" sz="2000" b="1" dirty="0">
                <a:latin typeface="Nunito" panose="00000500000000000000" pitchFamily="2" charset="0"/>
              </a:rPr>
              <a:t>50-60 százalékos</a:t>
            </a:r>
            <a:r>
              <a:rPr lang="hu-HU" sz="2000" dirty="0">
                <a:latin typeface="Nunito" panose="00000500000000000000" pitchFamily="2" charset="0"/>
              </a:rPr>
              <a:t> teljesítménnyel számolnak a második negyedévre 2019-hez képest</a:t>
            </a:r>
          </a:p>
          <a:p>
            <a:pPr algn="just"/>
            <a:r>
              <a:rPr lang="hu-HU" sz="2000" dirty="0" smtClean="0"/>
              <a:t>Ez </a:t>
            </a:r>
            <a:r>
              <a:rPr lang="hu-HU" sz="2000" b="1" dirty="0" smtClean="0"/>
              <a:t>70-75%</a:t>
            </a:r>
            <a:r>
              <a:rPr lang="hu-HU" sz="2000" dirty="0" smtClean="0"/>
              <a:t> körülire emelkedhet az egész évet tekintve</a:t>
            </a:r>
          </a:p>
          <a:p>
            <a:pPr algn="just"/>
            <a:r>
              <a:rPr lang="hu-HU" sz="2000" dirty="0" smtClean="0"/>
              <a:t>Legkevésbé a mezőgazdasági gépeket, építőgépeket látják problémásnak</a:t>
            </a:r>
          </a:p>
          <a:p>
            <a:pPr algn="just"/>
            <a:r>
              <a:rPr lang="hu-HU" sz="2000" dirty="0" smtClean="0"/>
              <a:t>Kiegyensúlyozott még a flották területe </a:t>
            </a:r>
          </a:p>
          <a:p>
            <a:pPr algn="just"/>
            <a:r>
              <a:rPr lang="hu-HU" sz="2000" dirty="0" smtClean="0"/>
              <a:t>A két nagy vesztes a nagyhaszon-gépjárművek és az egyéb gépek lehetnek a tagok szerint</a:t>
            </a:r>
            <a:endParaRPr lang="hu-HU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87" y="1846955"/>
            <a:ext cx="4622131" cy="23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56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Autófinanszírozás 2020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A második negyedéves zuhanás (-50%) után fokozatos visszaépülésre számítunk, év végére 75-80% </a:t>
            </a:r>
          </a:p>
          <a:p>
            <a:r>
              <a:rPr lang="hu-HU" sz="2000" dirty="0"/>
              <a:t>Ez éves átlagban 70% körüli teljesítményt jelent</a:t>
            </a:r>
            <a:r>
              <a:rPr lang="hu-HU" sz="2000" dirty="0" smtClean="0"/>
              <a:t>.</a:t>
            </a:r>
          </a:p>
          <a:p>
            <a:r>
              <a:rPr lang="hu-HU" sz="2000" dirty="0" smtClean="0"/>
              <a:t>Ez összhangban van az autópiaci várakozásokkal</a:t>
            </a:r>
            <a:endParaRPr lang="hu-HU" sz="2000" dirty="0"/>
          </a:p>
          <a:p>
            <a:r>
              <a:rPr lang="hu-HU" sz="2000" dirty="0"/>
              <a:t>A flotta-szegmens ennél várhatóan jobban, a tavalyihoz közelebb fog végezni</a:t>
            </a:r>
          </a:p>
          <a:p>
            <a:r>
              <a:rPr lang="hu-HU" sz="2000" dirty="0"/>
              <a:t>A finanszírozott összeg folyamatosan növekszik, így a darabszámnál ott kedvezőbbek az </a:t>
            </a:r>
            <a:r>
              <a:rPr lang="hu-HU" sz="2000" dirty="0" smtClean="0"/>
              <a:t>arányok</a:t>
            </a:r>
            <a:endParaRPr lang="hu-HU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413500" y="1054100"/>
            <a:ext cx="5591936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A piacot erősítő tényezők:</a:t>
            </a:r>
          </a:p>
          <a:p>
            <a:pPr lvl="1"/>
            <a:r>
              <a:rPr lang="hu-HU" dirty="0"/>
              <a:t>5,95% THM fogyasztók esetén</a:t>
            </a:r>
          </a:p>
          <a:p>
            <a:pPr lvl="1"/>
            <a:r>
              <a:rPr lang="hu-HU" dirty="0"/>
              <a:t>NHP </a:t>
            </a:r>
            <a:r>
              <a:rPr lang="hu-HU" dirty="0" smtClean="0"/>
              <a:t>Hajrá és egyéb programok</a:t>
            </a:r>
            <a:endParaRPr lang="hu-HU" dirty="0"/>
          </a:p>
          <a:p>
            <a:pPr lvl="1"/>
            <a:r>
              <a:rPr lang="hu-HU" dirty="0"/>
              <a:t>Elektromos autók támogatása</a:t>
            </a:r>
          </a:p>
          <a:p>
            <a:pPr lvl="1"/>
            <a:r>
              <a:rPr lang="hu-HU" dirty="0"/>
              <a:t>Fokozódó </a:t>
            </a:r>
            <a:r>
              <a:rPr lang="hu-HU" dirty="0" err="1"/>
              <a:t>digitalizáció</a:t>
            </a:r>
            <a:endParaRPr lang="hu-HU" dirty="0"/>
          </a:p>
          <a:p>
            <a:pPr lvl="1"/>
            <a:r>
              <a:rPr lang="hu-HU" dirty="0"/>
              <a:t>Tömegközlekedés, </a:t>
            </a:r>
            <a:r>
              <a:rPr lang="hu-HU" dirty="0" err="1"/>
              <a:t>car</a:t>
            </a:r>
            <a:r>
              <a:rPr lang="hu-HU" dirty="0"/>
              <a:t> </a:t>
            </a:r>
            <a:r>
              <a:rPr lang="hu-HU" dirty="0" err="1"/>
              <a:t>sharing</a:t>
            </a:r>
            <a:r>
              <a:rPr lang="hu-HU" dirty="0"/>
              <a:t>  helyett saját </a:t>
            </a:r>
            <a:r>
              <a:rPr lang="hu-HU" dirty="0" smtClean="0"/>
              <a:t>autók</a:t>
            </a:r>
          </a:p>
          <a:p>
            <a:pPr marL="457200" lvl="1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/>
              <a:t>A piacot gyengítő tényezők:</a:t>
            </a:r>
          </a:p>
          <a:p>
            <a:pPr lvl="1"/>
            <a:r>
              <a:rPr lang="hu-HU" dirty="0" smtClean="0"/>
              <a:t>EUR/HUF </a:t>
            </a:r>
            <a:r>
              <a:rPr lang="hu-HU" dirty="0"/>
              <a:t>árfolyam</a:t>
            </a:r>
          </a:p>
          <a:p>
            <a:pPr lvl="1"/>
            <a:r>
              <a:rPr lang="hu-HU" dirty="0"/>
              <a:t>Környezetvédelmi szabályok szigorítása</a:t>
            </a:r>
          </a:p>
          <a:p>
            <a:pPr lvl="1"/>
            <a:r>
              <a:rPr lang="hu-HU" dirty="0"/>
              <a:t>Moratórium</a:t>
            </a:r>
          </a:p>
          <a:p>
            <a:pPr lvl="1"/>
            <a:r>
              <a:rPr lang="hu-HU" dirty="0"/>
              <a:t>Létszám leépítések, csökkenő fizetések, rosszul teljesítő ágazatok: növekvő céltartalék </a:t>
            </a:r>
            <a:r>
              <a:rPr lang="hu-HU" dirty="0" smtClean="0"/>
              <a:t>képzés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54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570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-sablon2019.pptx" id="{A98A81E8-F3A5-4196-80B6-201623BE4A11}" vid="{C1BAB507-EB9A-4273-9FEC-D3BC59ACF2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ppt-sablon2019</Template>
  <TotalTime>1203</TotalTime>
  <Words>552</Words>
  <Application>Microsoft Office PowerPoint</Application>
  <PresentationFormat>Egyéni</PresentationFormat>
  <Paragraphs>56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Magyar Lízingpiac 2020. 01-03.</vt:lpstr>
      <vt:lpstr>Új kihelyezések – teljes piac</vt:lpstr>
      <vt:lpstr>Retail autófinanszírozás</vt:lpstr>
      <vt:lpstr>Új autók finanszírozása</vt:lpstr>
      <vt:lpstr>Flottafinanszírozás</vt:lpstr>
      <vt:lpstr>Kilátások 2020-ra</vt:lpstr>
      <vt:lpstr>Autófinanszírozás 2020</vt:lpstr>
      <vt:lpstr>Köszönöm a figyelmet!</vt:lpstr>
    </vt:vector>
  </TitlesOfParts>
  <Company>Positive by Hinora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Lízingpiac 2019 félév</dc:title>
  <dc:creator>Zoltan Toth</dc:creator>
  <cp:lastModifiedBy>Polenyik Tibor</cp:lastModifiedBy>
  <cp:revision>113</cp:revision>
  <cp:lastPrinted>2020-06-22T10:19:39Z</cp:lastPrinted>
  <dcterms:created xsi:type="dcterms:W3CDTF">2019-10-07T17:20:42Z</dcterms:created>
  <dcterms:modified xsi:type="dcterms:W3CDTF">2020-07-14T14:35:38Z</dcterms:modified>
</cp:coreProperties>
</file>