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4"/>
  </p:notesMasterIdLst>
  <p:sldIdLst>
    <p:sldId id="257" r:id="rId3"/>
    <p:sldId id="275" r:id="rId4"/>
    <p:sldId id="312" r:id="rId5"/>
    <p:sldId id="313" r:id="rId6"/>
    <p:sldId id="473" r:id="rId7"/>
    <p:sldId id="314" r:id="rId8"/>
    <p:sldId id="474" r:id="rId9"/>
    <p:sldId id="476" r:id="rId10"/>
    <p:sldId id="475" r:id="rId11"/>
    <p:sldId id="477" r:id="rId12"/>
    <p:sldId id="259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üzesi Zsolt" initials="FZ" lastIdx="1" clrIdx="0">
    <p:extLst>
      <p:ext uri="{19B8F6BF-5375-455C-9EA6-DF929625EA0E}">
        <p15:presenceInfo xmlns:p15="http://schemas.microsoft.com/office/powerpoint/2012/main" userId="S-1-5-21-3642735660-3729356110-1325054412-3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>
      <p:cViewPr varScale="1">
        <p:scale>
          <a:sx n="111" d="100"/>
          <a:sy n="111" d="100"/>
        </p:scale>
        <p:origin x="9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munkalap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AZ EREDMÉNY KELETKEZÉSI HELYE SZERINT (</a:t>
            </a:r>
            <a:r>
              <a:rPr lang="en-US" dirty="0" err="1"/>
              <a:t>alapterület</a:t>
            </a:r>
            <a:r>
              <a:rPr lang="en-US" dirty="0"/>
              <a:t>- </a:t>
            </a:r>
            <a:r>
              <a:rPr lang="en-US" dirty="0" err="1"/>
              <a:t>dolgozók</a:t>
            </a:r>
            <a:r>
              <a:rPr lang="en-US" dirty="0"/>
              <a:t> </a:t>
            </a:r>
            <a:r>
              <a:rPr lang="en-US" dirty="0" err="1"/>
              <a:t>száma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32634674813447E-2"/>
          <c:y val="0.22662037037037036"/>
          <c:w val="0.74868852916024053"/>
          <c:h val="0.7317129629629630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B35-4331-A3A1-031569A122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B35-4331-A3A1-031569A122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B35-4331-A3A1-031569A122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B35-4331-A3A1-031569A122D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Munka2!$P$48:$P$51</c:f>
              <c:strCache>
                <c:ptCount val="4"/>
                <c:pt idx="0">
                  <c:v>ÉRTÉKESÍTÉSI SZALON</c:v>
                </c:pt>
                <c:pt idx="1">
                  <c:v>MECHANIKUS SZERVIZ</c:v>
                </c:pt>
                <c:pt idx="2">
                  <c:v>KAROSSZÉRIA MŰHELY</c:v>
                </c:pt>
                <c:pt idx="3">
                  <c:v>FÉNYEZŐ MŰHELY</c:v>
                </c:pt>
              </c:strCache>
            </c:strRef>
          </c:cat>
          <c:val>
            <c:numRef>
              <c:f>Munka2!$Q$48:$Q$51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35-4331-A3A1-031569A122D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ÁRBEVÉTEL NAGYSÁGREND SZERINT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FCA-470F-A3B2-1AADC0E6F7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FCA-470F-A3B2-1AADC0E6F7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FCA-470F-A3B2-1AADC0E6F7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FCA-470F-A3B2-1AADC0E6F7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FCA-470F-A3B2-1AADC0E6F7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EFCA-470F-A3B2-1AADC0E6F76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Munka2!$P$55:$P$60</c:f>
              <c:strCache>
                <c:ptCount val="6"/>
                <c:pt idx="0">
                  <c:v>ÚJ GÉPKOCSI ÉRTÉKESÍTÉS</c:v>
                </c:pt>
                <c:pt idx="1">
                  <c:v>HASZNÁLT GÉPKOCSI ÉRTÉKESÍTÉS</c:v>
                </c:pt>
                <c:pt idx="2">
                  <c:v>ALKATRÉSZ ÉRTÉKESÍTÉS (nem műhely felhasználás)</c:v>
                </c:pt>
                <c:pt idx="3">
                  <c:v>MECHANIKUS SZERVIZ</c:v>
                </c:pt>
                <c:pt idx="4">
                  <c:v>KAROSSZÉRIA MŰHELY</c:v>
                </c:pt>
                <c:pt idx="5">
                  <c:v>FÉNYEZŐ MŰHELY</c:v>
                </c:pt>
              </c:strCache>
            </c:strRef>
          </c:cat>
          <c:val>
            <c:numRef>
              <c:f>Munka2!$Q$55:$Q$60</c:f>
              <c:numCache>
                <c:formatCode>General</c:formatCode>
                <c:ptCount val="6"/>
                <c:pt idx="0">
                  <c:v>15</c:v>
                </c:pt>
                <c:pt idx="1">
                  <c:v>10</c:v>
                </c:pt>
                <c:pt idx="2">
                  <c:v>5</c:v>
                </c:pt>
                <c:pt idx="3">
                  <c:v>20</c:v>
                </c:pt>
                <c:pt idx="4">
                  <c:v>30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FCA-470F-A3B2-1AADC0E6F7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69338-025A-4681-B5B3-9B2D2FE82B36}" type="datetimeFigureOut">
              <a:rPr lang="ro-RO" smtClean="0"/>
              <a:pPr/>
              <a:t>30.09.2022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09F6D-74A2-40B6-8B14-068D5A0EBD9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831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/>
          </a:p>
        </p:txBody>
      </p:sp>
      <p:sp>
        <p:nvSpPr>
          <p:cNvPr id="71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  <a:ea typeface="Lucida Sans Unicode" pitchFamily="34" charset="0"/>
                <a:cs typeface="Lucida Sans Unicode" pitchFamily="34" charset="0"/>
              </a:rPr>
              <a:t>01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170CF7-6667-4E3E-B8C9-F2782DE2F178}" type="slidenum">
              <a:rPr lang="en-GB" smtClean="0">
                <a:solidFill>
                  <a:prstClr val="white"/>
                </a:solidFill>
                <a:ea typeface="Lucida Sans Unicode" pitchFamily="34" charset="0"/>
                <a:cs typeface="Lucida Sans Unicode" pitchFamily="34" charset="0"/>
              </a:rPr>
              <a:pPr/>
              <a:t>1</a:t>
            </a:fld>
            <a:endParaRPr lang="en-GB" dirty="0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0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65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6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6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34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7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9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432" y="1932277"/>
            <a:ext cx="6646233" cy="1333300"/>
          </a:xfrm>
        </p:spPr>
        <p:txBody>
          <a:bodyPr lIns="80119" tIns="40060" rIns="80119" bIns="40060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2865" y="3524752"/>
            <a:ext cx="5473368" cy="1589593"/>
          </a:xfrm>
        </p:spPr>
        <p:txBody>
          <a:bodyPr lIns="80119" tIns="40060" rIns="80119" bIns="40060"/>
          <a:lstStyle>
            <a:lvl1pPr marL="0" indent="0" algn="ctr">
              <a:buNone/>
              <a:defRPr/>
            </a:lvl1pPr>
            <a:lvl2pPr marL="400596" indent="0" algn="ctr">
              <a:buNone/>
              <a:defRPr/>
            </a:lvl2pPr>
            <a:lvl3pPr marL="801188" indent="0" algn="ctr">
              <a:buNone/>
              <a:defRPr/>
            </a:lvl3pPr>
            <a:lvl4pPr marL="1201783" indent="0" algn="ctr">
              <a:buNone/>
              <a:defRPr/>
            </a:lvl4pPr>
            <a:lvl5pPr marL="1602377" indent="0" algn="ctr">
              <a:buNone/>
              <a:defRPr/>
            </a:lvl5pPr>
            <a:lvl6pPr marL="2002973" indent="0" algn="ctr">
              <a:buNone/>
              <a:defRPr/>
            </a:lvl6pPr>
            <a:lvl7pPr marL="2403567" indent="0" algn="ctr">
              <a:buNone/>
              <a:defRPr/>
            </a:lvl7pPr>
            <a:lvl8pPr marL="2804161" indent="0" algn="ctr">
              <a:buNone/>
              <a:defRPr/>
            </a:lvl8pPr>
            <a:lvl9pPr marL="320475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0119" tIns="40060" rIns="80119" bIns="40060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80119" tIns="40060" rIns="80119" bIns="4006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8848" y="247656"/>
            <a:ext cx="1757940" cy="4755821"/>
          </a:xfrm>
        </p:spPr>
        <p:txBody>
          <a:bodyPr vert="eaVert" lIns="80119" tIns="40060" rIns="80119" bIns="40060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0955" y="247656"/>
            <a:ext cx="5147572" cy="4755821"/>
          </a:xfrm>
        </p:spPr>
        <p:txBody>
          <a:bodyPr vert="eaVert" lIns="80119" tIns="40060" rIns="80119" bIns="4006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57" y="247656"/>
            <a:ext cx="7035831" cy="1036691"/>
          </a:xfrm>
        </p:spPr>
        <p:txBody>
          <a:bodyPr lIns="80119" tIns="40060" rIns="80119" bIns="40060"/>
          <a:lstStyle/>
          <a:p>
            <a:r>
              <a:rPr lang="en-US"/>
              <a:t>Click to edit Master title style</a:t>
            </a:r>
            <a:endParaRPr lang="ro-R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57" y="247656"/>
            <a:ext cx="7035831" cy="1036691"/>
          </a:xfrm>
        </p:spPr>
        <p:txBody>
          <a:bodyPr lIns="80119" tIns="40060" rIns="80119" bIns="40060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90957" y="1455689"/>
            <a:ext cx="7035831" cy="354778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o-RO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432" y="1932277"/>
            <a:ext cx="6646233" cy="133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2865" y="3524750"/>
            <a:ext cx="5473368" cy="1589593"/>
          </a:xfrm>
        </p:spPr>
        <p:txBody>
          <a:bodyPr/>
          <a:lstStyle>
            <a:lvl1pPr marL="0" indent="0" algn="ctr">
              <a:buNone/>
              <a:defRPr/>
            </a:lvl1pPr>
            <a:lvl2pPr marL="390952" indent="0" algn="ctr">
              <a:buNone/>
              <a:defRPr/>
            </a:lvl2pPr>
            <a:lvl3pPr marL="781903" indent="0" algn="ctr">
              <a:buNone/>
              <a:defRPr/>
            </a:lvl3pPr>
            <a:lvl4pPr marL="1172855" indent="0" algn="ctr">
              <a:buNone/>
              <a:defRPr/>
            </a:lvl4pPr>
            <a:lvl5pPr marL="1563807" indent="0" algn="ctr">
              <a:buNone/>
              <a:defRPr/>
            </a:lvl5pPr>
            <a:lvl6pPr marL="1954759" indent="0" algn="ctr">
              <a:buNone/>
              <a:defRPr/>
            </a:lvl6pPr>
            <a:lvl7pPr marL="2345710" indent="0" algn="ctr">
              <a:buNone/>
              <a:defRPr/>
            </a:lvl7pPr>
            <a:lvl8pPr marL="2736662" indent="0" algn="ctr">
              <a:buNone/>
              <a:defRPr/>
            </a:lvl8pPr>
            <a:lvl9pPr marL="312761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2173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4232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55" y="3997021"/>
            <a:ext cx="6646233" cy="1235390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655" y="2636364"/>
            <a:ext cx="6646233" cy="1360657"/>
          </a:xfrm>
        </p:spPr>
        <p:txBody>
          <a:bodyPr anchor="b"/>
          <a:lstStyle>
            <a:lvl1pPr marL="0" indent="0">
              <a:buNone/>
              <a:defRPr sz="1710"/>
            </a:lvl1pPr>
            <a:lvl2pPr marL="390952" indent="0">
              <a:buNone/>
              <a:defRPr sz="1539"/>
            </a:lvl2pPr>
            <a:lvl3pPr marL="781903" indent="0">
              <a:buNone/>
              <a:defRPr sz="1368"/>
            </a:lvl3pPr>
            <a:lvl4pPr marL="1172855" indent="0">
              <a:buNone/>
              <a:defRPr sz="1197"/>
            </a:lvl4pPr>
            <a:lvl5pPr marL="1563807" indent="0">
              <a:buNone/>
              <a:defRPr sz="1197"/>
            </a:lvl5pPr>
            <a:lvl6pPr marL="1954759" indent="0">
              <a:buNone/>
              <a:defRPr sz="1197"/>
            </a:lvl6pPr>
            <a:lvl7pPr marL="2345710" indent="0">
              <a:buNone/>
              <a:defRPr sz="1197"/>
            </a:lvl7pPr>
            <a:lvl8pPr marL="2736662" indent="0">
              <a:buNone/>
              <a:defRPr sz="1197"/>
            </a:lvl8pPr>
            <a:lvl9pPr marL="3127614" indent="0">
              <a:buNone/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994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955" y="1455688"/>
            <a:ext cx="3452078" cy="3547787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3351" y="1455688"/>
            <a:ext cx="3453435" cy="3547787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7019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55" y="249094"/>
            <a:ext cx="7037188" cy="10366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955" y="1392334"/>
            <a:ext cx="3454793" cy="580259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955" y="1972593"/>
            <a:ext cx="3454793" cy="3583784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71993" y="1392334"/>
            <a:ext cx="3456150" cy="580259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71993" y="1972593"/>
            <a:ext cx="3456150" cy="3583784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72242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688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0119" tIns="40060" rIns="80119" bIns="40060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0119" tIns="40060" rIns="80119" bIns="4006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99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55" y="247654"/>
            <a:ext cx="2572429" cy="1053969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050" y="247654"/>
            <a:ext cx="4371093" cy="5308723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955" y="1301624"/>
            <a:ext cx="2572429" cy="4254753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909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598" y="4354103"/>
            <a:ext cx="4691458" cy="514026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32598" y="555782"/>
            <a:ext cx="4691458" cy="3732088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ro-R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2598" y="4868129"/>
            <a:ext cx="4691458" cy="730003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083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8120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8846" y="247654"/>
            <a:ext cx="1757940" cy="4755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0955" y="247654"/>
            <a:ext cx="5147572" cy="4755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4028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55" y="247654"/>
            <a:ext cx="7035831" cy="103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37274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55" y="247654"/>
            <a:ext cx="7035831" cy="103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90955" y="1455688"/>
            <a:ext cx="7035831" cy="354778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51363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56" y="3997022"/>
            <a:ext cx="6646233" cy="1235390"/>
          </a:xfrm>
        </p:spPr>
        <p:txBody>
          <a:bodyPr lIns="80119" tIns="40060" rIns="80119" bIns="40060"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656" y="2636366"/>
            <a:ext cx="6646233" cy="1360657"/>
          </a:xfrm>
        </p:spPr>
        <p:txBody>
          <a:bodyPr lIns="80119" tIns="40060" rIns="80119" bIns="40060" anchor="b"/>
          <a:lstStyle>
            <a:lvl1pPr marL="0" indent="0">
              <a:buNone/>
              <a:defRPr sz="1800"/>
            </a:lvl1pPr>
            <a:lvl2pPr marL="400596" indent="0">
              <a:buNone/>
              <a:defRPr sz="1600"/>
            </a:lvl2pPr>
            <a:lvl3pPr marL="801188" indent="0">
              <a:buNone/>
              <a:defRPr sz="1400"/>
            </a:lvl3pPr>
            <a:lvl4pPr marL="1201783" indent="0">
              <a:buNone/>
              <a:defRPr sz="1200"/>
            </a:lvl4pPr>
            <a:lvl5pPr marL="1602377" indent="0">
              <a:buNone/>
              <a:defRPr sz="1200"/>
            </a:lvl5pPr>
            <a:lvl6pPr marL="2002973" indent="0">
              <a:buNone/>
              <a:defRPr sz="1200"/>
            </a:lvl6pPr>
            <a:lvl7pPr marL="2403567" indent="0">
              <a:buNone/>
              <a:defRPr sz="1200"/>
            </a:lvl7pPr>
            <a:lvl8pPr marL="2804161" indent="0">
              <a:buNone/>
              <a:defRPr sz="1200"/>
            </a:lvl8pPr>
            <a:lvl9pPr marL="320475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0119" tIns="40060" rIns="80119" bIns="40060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955" y="1455689"/>
            <a:ext cx="3452078" cy="3547787"/>
          </a:xfrm>
        </p:spPr>
        <p:txBody>
          <a:bodyPr lIns="80119" tIns="40060" rIns="80119" bIns="40060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3351" y="1455689"/>
            <a:ext cx="3453435" cy="3547787"/>
          </a:xfrm>
        </p:spPr>
        <p:txBody>
          <a:bodyPr lIns="80119" tIns="40060" rIns="80119" bIns="40060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55" y="249094"/>
            <a:ext cx="7037188" cy="1036691"/>
          </a:xfrm>
        </p:spPr>
        <p:txBody>
          <a:bodyPr lIns="80119" tIns="40060" rIns="80119" bIns="4006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956" y="1392336"/>
            <a:ext cx="3454793" cy="580259"/>
          </a:xfrm>
        </p:spPr>
        <p:txBody>
          <a:bodyPr lIns="80119" tIns="40060" rIns="80119" bIns="40060"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956" y="1972593"/>
            <a:ext cx="3454793" cy="3583784"/>
          </a:xfrm>
        </p:spPr>
        <p:txBody>
          <a:bodyPr lIns="80119" tIns="40060" rIns="80119" bIns="4006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71993" y="1392336"/>
            <a:ext cx="3456150" cy="580259"/>
          </a:xfrm>
        </p:spPr>
        <p:txBody>
          <a:bodyPr lIns="80119" tIns="40060" rIns="80119" bIns="40060"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71993" y="1972593"/>
            <a:ext cx="3456150" cy="3583784"/>
          </a:xfrm>
        </p:spPr>
        <p:txBody>
          <a:bodyPr lIns="80119" tIns="40060" rIns="80119" bIns="4006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0119" tIns="40060" rIns="80119" bIns="40060"/>
          <a:lstStyle/>
          <a:p>
            <a:r>
              <a:rPr lang="en-US"/>
              <a:t>Click to edit Master title style</a:t>
            </a:r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57" y="247654"/>
            <a:ext cx="2572429" cy="1053969"/>
          </a:xfrm>
        </p:spPr>
        <p:txBody>
          <a:bodyPr lIns="80119" tIns="40060" rIns="80119" bIns="40060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051" y="247656"/>
            <a:ext cx="4371093" cy="5308723"/>
          </a:xfrm>
        </p:spPr>
        <p:txBody>
          <a:bodyPr lIns="80119" tIns="40060" rIns="80119" bIns="40060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957" y="1301626"/>
            <a:ext cx="2572429" cy="4254753"/>
          </a:xfrm>
        </p:spPr>
        <p:txBody>
          <a:bodyPr lIns="80119" tIns="40060" rIns="80119" bIns="40060"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598" y="4354105"/>
            <a:ext cx="4691458" cy="514026"/>
          </a:xfrm>
        </p:spPr>
        <p:txBody>
          <a:bodyPr lIns="80119" tIns="40060" rIns="80119" bIns="40060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32598" y="555782"/>
            <a:ext cx="4691458" cy="3732088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/>
            </a:lvl1pPr>
            <a:lvl2pPr marL="400596" indent="0">
              <a:buNone/>
              <a:defRPr sz="2500"/>
            </a:lvl2pPr>
            <a:lvl3pPr marL="801188" indent="0">
              <a:buNone/>
              <a:defRPr sz="2100"/>
            </a:lvl3pPr>
            <a:lvl4pPr marL="1201783" indent="0">
              <a:buNone/>
              <a:defRPr sz="1800"/>
            </a:lvl4pPr>
            <a:lvl5pPr marL="1602377" indent="0">
              <a:buNone/>
              <a:defRPr sz="1800"/>
            </a:lvl5pPr>
            <a:lvl6pPr marL="2002973" indent="0">
              <a:buNone/>
              <a:defRPr sz="1800"/>
            </a:lvl6pPr>
            <a:lvl7pPr marL="2403567" indent="0">
              <a:buNone/>
              <a:defRPr sz="1800"/>
            </a:lvl7pPr>
            <a:lvl8pPr marL="2804161" indent="0">
              <a:buNone/>
              <a:defRPr sz="1800"/>
            </a:lvl8pPr>
            <a:lvl9pPr marL="3204755" indent="0">
              <a:buNone/>
              <a:defRPr sz="1800"/>
            </a:lvl9pPr>
          </a:lstStyle>
          <a:p>
            <a:pPr lvl="0"/>
            <a:endParaRPr lang="ro-R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2598" y="4868131"/>
            <a:ext cx="4691458" cy="730003"/>
          </a:xfrm>
        </p:spPr>
        <p:txBody>
          <a:bodyPr lIns="80119" tIns="40060" rIns="80119" bIns="40060"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enzi"/>
          <p:cNvPicPr>
            <a:picLocks noChangeAspect="1" noChangeArrowheads="1"/>
          </p:cNvPicPr>
          <p:nvPr userDrawn="1"/>
        </p:nvPicPr>
        <p:blipFill>
          <a:blip r:embed="rId16" cstate="print">
            <a:lum contrast="18000"/>
          </a:blip>
          <a:srcRect l="168"/>
          <a:stretch>
            <a:fillRect/>
          </a:stretch>
        </p:blipFill>
        <p:spPr bwMode="auto">
          <a:xfrm>
            <a:off x="0" y="6299341"/>
            <a:ext cx="9144000" cy="55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74744" y="5694602"/>
            <a:ext cx="1661558" cy="4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Line 10"/>
          <p:cNvSpPr>
            <a:spLocks noChangeShapeType="1"/>
          </p:cNvSpPr>
          <p:nvPr userDrawn="1"/>
        </p:nvSpPr>
        <p:spPr bwMode="auto">
          <a:xfrm>
            <a:off x="600009" y="1012214"/>
            <a:ext cx="8036295" cy="0"/>
          </a:xfrm>
          <a:prstGeom prst="line">
            <a:avLst/>
          </a:prstGeom>
          <a:noFill/>
          <a:ln w="6350">
            <a:solidFill>
              <a:srgbClr val="DDDDDD"/>
            </a:solidFill>
            <a:round/>
            <a:headEnd/>
            <a:tailEnd/>
          </a:ln>
        </p:spPr>
        <p:txBody>
          <a:bodyPr lIns="80119" tIns="40060" rIns="80119" bIns="40060"/>
          <a:lstStyle/>
          <a:p>
            <a:pPr algn="ctr" defTabSz="40059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1029" name="Text Box 11"/>
          <p:cNvSpPr txBox="1">
            <a:spLocks noChangeArrowheads="1"/>
          </p:cNvSpPr>
          <p:nvPr userDrawn="1"/>
        </p:nvSpPr>
        <p:spPr bwMode="auto">
          <a:xfrm>
            <a:off x="8451684" y="721365"/>
            <a:ext cx="184618" cy="1311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498475" eaLnBrk="0" hangingPunct="0">
              <a:defRPr sz="2000" i="1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defTabSz="498475" eaLnBrk="0" hangingPunct="0">
              <a:defRPr sz="2000" i="1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defTabSz="498475" eaLnBrk="0" hangingPunct="0">
              <a:defRPr sz="2000" i="1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defTabSz="498475" eaLnBrk="0" hangingPunct="0">
              <a:defRPr sz="2000" i="1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defTabSz="498475" eaLnBrk="0" hangingPunct="0">
              <a:defRPr sz="2000" i="1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algn="ctr" defTabSz="498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000" i="1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algn="ctr" defTabSz="498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000" i="1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algn="ctr" defTabSz="498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000" i="1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algn="ctr" defTabSz="498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000" i="1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 fontAlgn="base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fld id="{B45D655A-A79A-4F70-BDF4-9339D5F6EE5D}" type="slidenum">
              <a:rPr lang="en-US" sz="900" i="0" smtClean="0">
                <a:solidFill>
                  <a:srgbClr val="B2B2B2"/>
                </a:solidFill>
                <a:latin typeface="AutonetBody" pitchFamily="2" charset="0"/>
              </a:rPr>
              <a:pPr algn="r" eaLnBrk="1" fontAlgn="base" hangingPunct="1">
                <a:lnSpc>
                  <a:spcPct val="93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t>‹#›</a:t>
            </a:fld>
            <a:endParaRPr lang="en-US" sz="900" i="0" dirty="0">
              <a:solidFill>
                <a:srgbClr val="B2B2B2"/>
              </a:solidFill>
              <a:latin typeface="AutonetBody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3675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3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3675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300" b="1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l" defTabSz="43675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300" b="1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l" defTabSz="43675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300" b="1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l" defTabSz="43675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300" b="1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400596" algn="l" defTabSz="40059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9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801188" algn="l" defTabSz="40059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9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1201783" algn="l" defTabSz="40059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9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1602377" algn="l" defTabSz="40059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9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25484" indent="-325484" algn="l" defTabSz="436759" rtl="0" eaLnBrk="0" fontAlgn="base" hangingPunct="0">
        <a:lnSpc>
          <a:spcPct val="93000"/>
        </a:lnSpc>
        <a:spcBef>
          <a:spcPts val="329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300" b="1">
          <a:solidFill>
            <a:srgbClr val="000000"/>
          </a:solidFill>
          <a:latin typeface="+mn-lt"/>
          <a:ea typeface="+mn-ea"/>
          <a:cs typeface="+mn-cs"/>
        </a:defRPr>
      </a:lvl1pPr>
      <a:lvl2pPr marL="707995" indent="-271236" algn="l" defTabSz="436759" rtl="0" eaLnBrk="0" fontAlgn="base" hangingPunct="0">
        <a:lnSpc>
          <a:spcPct val="93000"/>
        </a:lnSpc>
        <a:spcBef>
          <a:spcPts val="329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300" b="1">
          <a:solidFill>
            <a:srgbClr val="000000"/>
          </a:solidFill>
          <a:latin typeface="+mn-lt"/>
          <a:ea typeface="+mn-ea"/>
          <a:cs typeface="+mn-cs"/>
        </a:defRPr>
      </a:lvl2pPr>
      <a:lvl3pPr marL="1090507" indent="-218381" algn="l" defTabSz="436759" rtl="0" eaLnBrk="0" fontAlgn="base" hangingPunct="0">
        <a:lnSpc>
          <a:spcPct val="93000"/>
        </a:lnSpc>
        <a:spcBef>
          <a:spcPts val="57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527265" indent="-218381" algn="l" defTabSz="436759" rtl="0" eaLnBrk="0" fontAlgn="base" hangingPunct="0">
        <a:lnSpc>
          <a:spcPct val="93000"/>
        </a:lnSpc>
        <a:spcBef>
          <a:spcPts val="48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962634" indent="-218381" algn="l" defTabSz="436759" rtl="0" eaLnBrk="0" fontAlgn="base" hangingPunct="0">
        <a:lnSpc>
          <a:spcPct val="93000"/>
        </a:lnSpc>
        <a:spcBef>
          <a:spcPts val="48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203269" indent="-200298" algn="l" defTabSz="400596" rtl="0" fontAlgn="base">
        <a:lnSpc>
          <a:spcPct val="93000"/>
        </a:lnSpc>
        <a:spcBef>
          <a:spcPts val="43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03863" indent="-200298" algn="l" defTabSz="400596" rtl="0" fontAlgn="base">
        <a:lnSpc>
          <a:spcPct val="93000"/>
        </a:lnSpc>
        <a:spcBef>
          <a:spcPts val="43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004459" indent="-200298" algn="l" defTabSz="400596" rtl="0" fontAlgn="base">
        <a:lnSpc>
          <a:spcPct val="93000"/>
        </a:lnSpc>
        <a:spcBef>
          <a:spcPts val="43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405052" indent="-200298" algn="l" defTabSz="400596" rtl="0" fontAlgn="base">
        <a:lnSpc>
          <a:spcPct val="93000"/>
        </a:lnSpc>
        <a:spcBef>
          <a:spcPts val="43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enzi"/>
          <p:cNvPicPr>
            <a:picLocks noChangeAspect="1" noChangeArrowheads="1"/>
          </p:cNvPicPr>
          <p:nvPr userDrawn="1"/>
        </p:nvPicPr>
        <p:blipFill>
          <a:blip r:embed="rId16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/>
          <a:stretch>
            <a:fillRect/>
          </a:stretch>
        </p:blipFill>
        <p:spPr bwMode="auto">
          <a:xfrm>
            <a:off x="0" y="6299339"/>
            <a:ext cx="9144000" cy="55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44" y="5694602"/>
            <a:ext cx="1661558" cy="47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10"/>
          <p:cNvSpPr>
            <a:spLocks noChangeShapeType="1"/>
          </p:cNvSpPr>
          <p:nvPr userDrawn="1"/>
        </p:nvSpPr>
        <p:spPr bwMode="auto">
          <a:xfrm>
            <a:off x="600007" y="1012214"/>
            <a:ext cx="8036295" cy="0"/>
          </a:xfrm>
          <a:prstGeom prst="line">
            <a:avLst/>
          </a:prstGeom>
          <a:noFill/>
          <a:ln w="6350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algn="ctr" defTabSz="3909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710" i="1">
              <a:solidFill>
                <a:srgbClr val="FFFFFF"/>
              </a:solidFill>
            </a:endParaRPr>
          </a:p>
        </p:txBody>
      </p:sp>
      <p:sp>
        <p:nvSpPr>
          <p:cNvPr id="1029" name="Text Box 11"/>
          <p:cNvSpPr txBox="1">
            <a:spLocks noChangeArrowheads="1"/>
          </p:cNvSpPr>
          <p:nvPr userDrawn="1"/>
        </p:nvSpPr>
        <p:spPr bwMode="auto">
          <a:xfrm>
            <a:off x="8451684" y="721365"/>
            <a:ext cx="184618" cy="1223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498475" eaLnBrk="0" hangingPunct="0"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defTabSz="498475" eaLnBrk="0" hangingPunct="0"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defTabSz="498475" eaLnBrk="0" hangingPunct="0"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defTabSz="498475" eaLnBrk="0" hangingPunct="0"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defTabSz="498475" eaLnBrk="0" hangingPunct="0"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98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98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98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98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fontAlgn="base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fld id="{D20B9439-2784-42CB-BE5A-FFDEA482A40A}" type="slidenum">
              <a:rPr lang="en-US" altLang="en-US" sz="855" i="0" smtClean="0">
                <a:solidFill>
                  <a:srgbClr val="B2B2B2"/>
                </a:solidFill>
                <a:latin typeface="AutonetBody" pitchFamily="2" charset="0"/>
              </a:rPr>
              <a:pPr algn="r" eaLnBrk="1" fontAlgn="base" hangingPunct="1">
                <a:lnSpc>
                  <a:spcPct val="93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endParaRPr lang="en-US" altLang="en-US" sz="855" i="0">
              <a:solidFill>
                <a:srgbClr val="B2B2B2"/>
              </a:solidFill>
              <a:latin typeface="AutonetBod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9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42624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2223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2624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2223" b="1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l" defTabSz="42624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2223" b="1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l" defTabSz="42624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2223" b="1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l" defTabSz="42624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2223" b="1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390952" algn="l" defTabSz="39095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762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781903" algn="l" defTabSz="39095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762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1172855" algn="l" defTabSz="39095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762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1563807" algn="l" defTabSz="39095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762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17648" indent="-317648" algn="l" defTabSz="426246" rtl="0" eaLnBrk="0" fontAlgn="base" hangingPunct="0">
        <a:lnSpc>
          <a:spcPct val="93000"/>
        </a:lnSpc>
        <a:spcBef>
          <a:spcPts val="32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283" b="1">
          <a:solidFill>
            <a:srgbClr val="000000"/>
          </a:solidFill>
          <a:latin typeface="+mn-lt"/>
          <a:ea typeface="+mn-ea"/>
          <a:cs typeface="+mn-cs"/>
        </a:defRPr>
      </a:lvl1pPr>
      <a:lvl2pPr marL="690953" indent="-264707" algn="l" defTabSz="426246" rtl="0" eaLnBrk="0" fontAlgn="base" hangingPunct="0">
        <a:lnSpc>
          <a:spcPct val="93000"/>
        </a:lnSpc>
        <a:spcBef>
          <a:spcPts val="321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283" b="1">
          <a:solidFill>
            <a:srgbClr val="000000"/>
          </a:solidFill>
          <a:latin typeface="+mn-lt"/>
          <a:ea typeface="+mn-ea"/>
          <a:cs typeface="+mn-cs"/>
        </a:defRPr>
      </a:lvl2pPr>
      <a:lvl3pPr marL="1064257" indent="-213123" algn="l" defTabSz="426246" rtl="0" eaLnBrk="0" fontAlgn="base" hangingPunct="0">
        <a:lnSpc>
          <a:spcPct val="93000"/>
        </a:lnSpc>
        <a:spcBef>
          <a:spcPts val="556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223">
          <a:solidFill>
            <a:srgbClr val="000000"/>
          </a:solidFill>
          <a:latin typeface="+mn-lt"/>
          <a:ea typeface="+mn-ea"/>
          <a:cs typeface="+mn-cs"/>
        </a:defRPr>
      </a:lvl3pPr>
      <a:lvl4pPr marL="1490503" indent="-213123" algn="l" defTabSz="426246" rtl="0" eaLnBrk="0" fontAlgn="base" hangingPunct="0">
        <a:lnSpc>
          <a:spcPct val="93000"/>
        </a:lnSpc>
        <a:spcBef>
          <a:spcPts val="47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81">
          <a:solidFill>
            <a:srgbClr val="000000"/>
          </a:solidFill>
          <a:latin typeface="+mn-lt"/>
          <a:ea typeface="+mn-ea"/>
          <a:cs typeface="+mn-cs"/>
        </a:defRPr>
      </a:lvl4pPr>
      <a:lvl5pPr marL="1915392" indent="-213123" algn="l" defTabSz="426246" rtl="0" eaLnBrk="0" fontAlgn="base" hangingPunct="0">
        <a:lnSpc>
          <a:spcPct val="93000"/>
        </a:lnSpc>
        <a:spcBef>
          <a:spcPts val="47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81">
          <a:solidFill>
            <a:srgbClr val="000000"/>
          </a:solidFill>
          <a:latin typeface="+mn-lt"/>
          <a:ea typeface="+mn-ea"/>
          <a:cs typeface="+mn-cs"/>
        </a:defRPr>
      </a:lvl5pPr>
      <a:lvl6pPr marL="2150234" indent="-195476" algn="l" defTabSz="390952" rtl="0" fontAlgn="base">
        <a:lnSpc>
          <a:spcPct val="93000"/>
        </a:lnSpc>
        <a:spcBef>
          <a:spcPts val="42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10">
          <a:solidFill>
            <a:srgbClr val="000000"/>
          </a:solidFill>
          <a:latin typeface="+mn-lt"/>
          <a:ea typeface="+mn-ea"/>
          <a:cs typeface="+mn-cs"/>
        </a:defRPr>
      </a:lvl6pPr>
      <a:lvl7pPr marL="2541186" indent="-195476" algn="l" defTabSz="390952" rtl="0" fontAlgn="base">
        <a:lnSpc>
          <a:spcPct val="93000"/>
        </a:lnSpc>
        <a:spcBef>
          <a:spcPts val="42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10">
          <a:solidFill>
            <a:srgbClr val="000000"/>
          </a:solidFill>
          <a:latin typeface="+mn-lt"/>
          <a:ea typeface="+mn-ea"/>
          <a:cs typeface="+mn-cs"/>
        </a:defRPr>
      </a:lvl7pPr>
      <a:lvl8pPr marL="2932138" indent="-195476" algn="l" defTabSz="390952" rtl="0" fontAlgn="base">
        <a:lnSpc>
          <a:spcPct val="93000"/>
        </a:lnSpc>
        <a:spcBef>
          <a:spcPts val="42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10">
          <a:solidFill>
            <a:srgbClr val="000000"/>
          </a:solidFill>
          <a:latin typeface="+mn-lt"/>
          <a:ea typeface="+mn-ea"/>
          <a:cs typeface="+mn-cs"/>
        </a:defRPr>
      </a:lvl8pPr>
      <a:lvl9pPr marL="3323090" indent="-195476" algn="l" defTabSz="390952" rtl="0" fontAlgn="base">
        <a:lnSpc>
          <a:spcPct val="93000"/>
        </a:lnSpc>
        <a:spcBef>
          <a:spcPts val="42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1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NUL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5508104" y="2204864"/>
            <a:ext cx="3430645" cy="979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25427" indent="-325427" algn="r" defTabSz="436682" fontAlgn="base"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25427" algn="l"/>
                <a:tab pos="1197400" algn="l"/>
                <a:tab pos="2070764" algn="l"/>
                <a:tab pos="2942736" algn="l"/>
                <a:tab pos="3814709" algn="l"/>
                <a:tab pos="4686684" algn="l"/>
                <a:tab pos="5558657" algn="l"/>
                <a:tab pos="6432023" algn="l"/>
                <a:tab pos="7303995" algn="l"/>
                <a:tab pos="8175969" algn="l"/>
                <a:tab pos="9047942" algn="l"/>
                <a:tab pos="9919915" algn="l"/>
              </a:tabLst>
              <a:defRPr/>
            </a:pPr>
            <a:r>
              <a:rPr lang="hu-HU" b="1" dirty="0">
                <a:solidFill>
                  <a:srgbClr val="000000"/>
                </a:solidFill>
              </a:rPr>
              <a:t>Hogyan fényezzünk energia hatékonyan?</a:t>
            </a:r>
          </a:p>
          <a:p>
            <a:pPr marL="325427" indent="-325427" algn="r" defTabSz="436682" fontAlgn="base"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25427" algn="l"/>
                <a:tab pos="1197400" algn="l"/>
                <a:tab pos="2070764" algn="l"/>
                <a:tab pos="2942736" algn="l"/>
                <a:tab pos="3814709" algn="l"/>
                <a:tab pos="4686684" algn="l"/>
                <a:tab pos="5558657" algn="l"/>
                <a:tab pos="6432023" algn="l"/>
                <a:tab pos="7303995" algn="l"/>
                <a:tab pos="8175969" algn="l"/>
                <a:tab pos="9047942" algn="l"/>
                <a:tab pos="9919915" algn="l"/>
              </a:tabLst>
              <a:defRPr/>
            </a:pPr>
            <a:endParaRPr lang="hu-HU" b="1" dirty="0">
              <a:solidFill>
                <a:srgbClr val="000000"/>
              </a:solidFill>
            </a:endParaRPr>
          </a:p>
          <a:p>
            <a:pPr marL="325427" indent="-325427" algn="r" defTabSz="436682" fontAlgn="base"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25427" algn="l"/>
                <a:tab pos="1197400" algn="l"/>
                <a:tab pos="2070764" algn="l"/>
                <a:tab pos="2942736" algn="l"/>
                <a:tab pos="3814709" algn="l"/>
                <a:tab pos="4686684" algn="l"/>
                <a:tab pos="5558657" algn="l"/>
                <a:tab pos="6432023" algn="l"/>
                <a:tab pos="7303995" algn="l"/>
                <a:tab pos="8175969" algn="l"/>
                <a:tab pos="9047942" algn="l"/>
                <a:tab pos="9919915" algn="l"/>
              </a:tabLst>
              <a:defRPr/>
            </a:pPr>
            <a:r>
              <a:rPr lang="hu-HU" sz="1400" dirty="0">
                <a:solidFill>
                  <a:srgbClr val="000000"/>
                </a:solidFill>
              </a:rPr>
              <a:t>Szabó Orsolya </a:t>
            </a:r>
          </a:p>
          <a:p>
            <a:pPr marL="325427" indent="-325427" algn="r" defTabSz="436682" fontAlgn="base"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25427" algn="l"/>
                <a:tab pos="1197400" algn="l"/>
                <a:tab pos="2070764" algn="l"/>
                <a:tab pos="2942736" algn="l"/>
                <a:tab pos="3814709" algn="l"/>
                <a:tab pos="4686684" algn="l"/>
                <a:tab pos="5558657" algn="l"/>
                <a:tab pos="6432023" algn="l"/>
                <a:tab pos="7303995" algn="l"/>
                <a:tab pos="8175969" algn="l"/>
                <a:tab pos="9047942" algn="l"/>
                <a:tab pos="9919915" algn="l"/>
              </a:tabLst>
              <a:defRPr/>
            </a:pPr>
            <a:r>
              <a:rPr lang="hu-HU" sz="1400" dirty="0">
                <a:solidFill>
                  <a:srgbClr val="000000"/>
                </a:solidFill>
              </a:rPr>
              <a:t>Füzesi Zsolt</a:t>
            </a:r>
          </a:p>
          <a:p>
            <a:pPr marL="325427" indent="-325427" algn="r" defTabSz="436682" fontAlgn="base"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25427" algn="l"/>
                <a:tab pos="1197400" algn="l"/>
                <a:tab pos="2070764" algn="l"/>
                <a:tab pos="2942736" algn="l"/>
                <a:tab pos="3814709" algn="l"/>
                <a:tab pos="4686684" algn="l"/>
                <a:tab pos="5558657" algn="l"/>
                <a:tab pos="6432023" algn="l"/>
                <a:tab pos="7303995" algn="l"/>
                <a:tab pos="8175969" algn="l"/>
                <a:tab pos="9047942" algn="l"/>
                <a:tab pos="9919915" algn="l"/>
              </a:tabLst>
              <a:defRPr/>
            </a:pPr>
            <a:r>
              <a:rPr lang="hu-HU" sz="1400" dirty="0">
                <a:solidFill>
                  <a:srgbClr val="000000"/>
                </a:solidFill>
              </a:rPr>
              <a:t>2022.09.21 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3973E8-E031-4141-8BED-3970367D71AB}" type="slidenum">
              <a:rPr lang="en-US" smtClean="0"/>
              <a:pPr/>
              <a:t>10</a:t>
            </a:fld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32590"/>
            <a:ext cx="4951535" cy="4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u-HU" sz="2400" b="1" dirty="0"/>
              <a:t>Fényezési technológia 2 </a:t>
            </a:r>
            <a:endParaRPr lang="hu-HU" sz="1400" b="1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B86A58-D038-5153-5FA0-4719615B24AA}"/>
              </a:ext>
            </a:extLst>
          </p:cNvPr>
          <p:cNvSpPr txBox="1">
            <a:spLocks/>
          </p:cNvSpPr>
          <p:nvPr/>
        </p:nvSpPr>
        <p:spPr>
          <a:xfrm>
            <a:off x="693546" y="528087"/>
            <a:ext cx="3476624" cy="144000"/>
          </a:xfrm>
          <a:prstGeom prst="rect">
            <a:avLst/>
          </a:prstGeom>
        </p:spPr>
        <p:txBody>
          <a:bodyPr/>
          <a:lstStyle>
            <a:lvl1pPr marL="325484" indent="-325484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7995" indent="-271236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90507" indent="-218381" algn="l" defTabSz="436759" rtl="0" eaLnBrk="0" fontAlgn="base" hangingPunct="0">
              <a:lnSpc>
                <a:spcPct val="93000"/>
              </a:lnSpc>
              <a:spcBef>
                <a:spcPts val="57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7265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62634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0326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03863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00445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405052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kern="0" dirty="0"/>
          </a:p>
        </p:txBody>
      </p:sp>
      <p:grpSp>
        <p:nvGrpSpPr>
          <p:cNvPr id="12" name="AkzoNobel">
            <a:extLst>
              <a:ext uri="{FF2B5EF4-FFF2-40B4-BE49-F238E27FC236}">
                <a16:creationId xmlns:a16="http://schemas.microsoft.com/office/drawing/2014/main" id="{3B0EA0C4-EED8-D66E-4F2B-45088FE1AF83}"/>
              </a:ext>
            </a:extLst>
          </p:cNvPr>
          <p:cNvGrpSpPr>
            <a:grpSpLocks noChangeAspect="1"/>
          </p:cNvGrpSpPr>
          <p:nvPr/>
        </p:nvGrpSpPr>
        <p:grpSpPr>
          <a:xfrm>
            <a:off x="10764000" y="6231600"/>
            <a:ext cx="840221" cy="122409"/>
            <a:chOff x="5621052" y="1685542"/>
            <a:chExt cx="2035511" cy="296547"/>
          </a:xfrm>
          <a:solidFill>
            <a:schemeClr val="bg1"/>
          </a:solidFill>
        </p:grpSpPr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1ACE5417-D65C-D576-63D6-B8FD36763C4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43261" y="1768783"/>
              <a:ext cx="183391" cy="208754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37815577-022D-A684-5904-8DB98867771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88485" y="1768783"/>
              <a:ext cx="141120" cy="20875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2B9557A6-4B08-1197-FA55-5B7BC4F86C4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13047" y="1685542"/>
              <a:ext cx="70885" cy="29199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8CA99611-B814-E134-65C9-257CB1A0BC8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621052" y="1707002"/>
              <a:ext cx="267283" cy="270534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294E59DA-CABF-179C-E5E3-E3561D111B0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338358" y="1764231"/>
              <a:ext cx="221760" cy="217858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2038BF08-B555-8DDF-FBA4-627D5A1ED3B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1984" y="1705702"/>
              <a:ext cx="236718" cy="27183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AAC38E16-6E54-1B14-8443-A2EC92A04EE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60567" y="1764231"/>
              <a:ext cx="219809" cy="217858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822A8830-CFE9-FA50-517D-F2975F9283D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347659" y="1764231"/>
              <a:ext cx="207453" cy="217858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BFD7147E-3718-7553-1A00-15CFF41D84C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12893" y="1685542"/>
              <a:ext cx="208754" cy="291995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D234423B-88F2-C2DB-26DE-0DFA01429C0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584377" y="1685542"/>
              <a:ext cx="72186" cy="29199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B093D673-F369-FAF9-FB47-F60BD2CB9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6" y="5615221"/>
            <a:ext cx="1545655" cy="79713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D2B2C85-7EB9-01DA-A2CB-20FA810F7FA7}"/>
              </a:ext>
            </a:extLst>
          </p:cNvPr>
          <p:cNvSpPr txBox="1">
            <a:spLocks/>
          </p:cNvSpPr>
          <p:nvPr/>
        </p:nvSpPr>
        <p:spPr>
          <a:xfrm>
            <a:off x="6094543" y="2410109"/>
            <a:ext cx="2643427" cy="3141436"/>
          </a:xfrm>
          <a:prstGeom prst="rect">
            <a:avLst/>
          </a:prstGeom>
        </p:spPr>
        <p:txBody>
          <a:bodyPr/>
          <a:lstStyle>
            <a:lvl1pPr marL="325484" indent="-325484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7995" indent="-271236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90507" indent="-218381" algn="l" defTabSz="436759" rtl="0" eaLnBrk="0" fontAlgn="base" hangingPunct="0">
              <a:lnSpc>
                <a:spcPct val="93000"/>
              </a:lnSpc>
              <a:spcBef>
                <a:spcPts val="57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7265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62634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0326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03863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00445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405052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lvl="4" indent="0">
              <a:buFont typeface="Arial" charset="0"/>
              <a:buNone/>
            </a:pPr>
            <a:r>
              <a:rPr lang="en-GB" sz="1800" b="1" kern="0" dirty="0" err="1">
                <a:solidFill>
                  <a:schemeClr val="tx2"/>
                </a:solidFill>
              </a:rPr>
              <a:t>Autoclear</a:t>
            </a:r>
            <a:r>
              <a:rPr lang="en-US" sz="1800" b="1" kern="0" baseline="30000" dirty="0">
                <a:solidFill>
                  <a:schemeClr val="tx2"/>
                </a:solidFill>
              </a:rPr>
              <a:t>TM</a:t>
            </a:r>
            <a:r>
              <a:rPr lang="en-GB" sz="1800" b="1" kern="0" dirty="0">
                <a:solidFill>
                  <a:schemeClr val="tx2"/>
                </a:solidFill>
              </a:rPr>
              <a:t> </a:t>
            </a:r>
            <a:r>
              <a:rPr lang="en-GB" sz="1800" b="1" kern="0" dirty="0" err="1">
                <a:solidFill>
                  <a:schemeClr val="tx2"/>
                </a:solidFill>
              </a:rPr>
              <a:t>Aerodry</a:t>
            </a:r>
            <a:endParaRPr lang="hu-HU" sz="1800" b="1" kern="0" dirty="0">
              <a:solidFill>
                <a:schemeClr val="tx2"/>
              </a:solidFill>
            </a:endParaRPr>
          </a:p>
          <a:p>
            <a:pPr marL="7937" lvl="4" indent="0">
              <a:buFont typeface="Arial" charset="0"/>
              <a:buNone/>
            </a:pPr>
            <a:endParaRPr lang="en-GB" b="1" kern="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hu-HU" sz="1400" b="0" kern="0" dirty="0"/>
              <a:t>20-50%-os</a:t>
            </a:r>
            <a:r>
              <a:rPr lang="hu-HU" sz="1000" kern="0" dirty="0"/>
              <a:t> </a:t>
            </a:r>
            <a:r>
              <a:rPr lang="hu-HU" sz="1400" b="0" kern="0" dirty="0"/>
              <a:t>fényezőkamra működési költség megtakarítás</a:t>
            </a:r>
          </a:p>
          <a:p>
            <a:pPr>
              <a:defRPr/>
            </a:pPr>
            <a:endParaRPr lang="en-US" sz="1400" b="0" kern="0" dirty="0"/>
          </a:p>
          <a:p>
            <a:pPr marL="7937" lvl="4" indent="0">
              <a:buFont typeface="Arial" charset="0"/>
              <a:buNone/>
            </a:pPr>
            <a:endParaRPr lang="en-GB" b="1" kern="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5591E6-7332-27E9-8B04-B5936FD20B82}"/>
              </a:ext>
            </a:extLst>
          </p:cNvPr>
          <p:cNvSpPr txBox="1">
            <a:spLocks/>
          </p:cNvSpPr>
          <p:nvPr/>
        </p:nvSpPr>
        <p:spPr>
          <a:xfrm>
            <a:off x="1825221" y="4668554"/>
            <a:ext cx="6861530" cy="828350"/>
          </a:xfrm>
        </p:spPr>
        <p:txBody>
          <a:bodyPr lIns="80119" tIns="40060" rIns="80119" bIns="40060"/>
          <a:lstStyle>
            <a:lvl1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400596" algn="l" defTabSz="40059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801188" algn="l" defTabSz="40059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1201783" algn="l" defTabSz="40059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1602377" algn="l" defTabSz="40059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hu-HU" kern="0" dirty="0"/>
              <a:t/>
            </a:r>
            <a:br>
              <a:rPr lang="hu-HU" kern="0" dirty="0"/>
            </a:br>
            <a:r>
              <a:rPr lang="hu-HU" kern="0" dirty="0"/>
              <a:t/>
            </a:r>
            <a:br>
              <a:rPr lang="hu-HU" kern="0" dirty="0"/>
            </a:br>
            <a:r>
              <a:rPr lang="pl-PL" kern="0" dirty="0"/>
              <a:t/>
            </a:r>
            <a:br>
              <a:rPr lang="pl-PL" kern="0" dirty="0"/>
            </a:br>
            <a:r>
              <a:rPr lang="pl-PL" kern="0" dirty="0">
                <a:solidFill>
                  <a:srgbClr val="FF0000"/>
                </a:solidFill>
              </a:rPr>
              <a:t>A piac leggyorsabb – hibrid és elektomos autókra is megfelelő -  rendszere</a:t>
            </a:r>
            <a:endParaRPr lang="en-GB" kern="0" dirty="0">
              <a:solidFill>
                <a:srgbClr val="FF0000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9166100-88F0-3C38-95F3-E83657731BA5}"/>
              </a:ext>
            </a:extLst>
          </p:cNvPr>
          <p:cNvSpPr txBox="1">
            <a:spLocks/>
          </p:cNvSpPr>
          <p:nvPr/>
        </p:nvSpPr>
        <p:spPr>
          <a:xfrm>
            <a:off x="-1586143" y="2491377"/>
            <a:ext cx="4573967" cy="2230261"/>
          </a:xfrm>
          <a:prstGeom prst="rect">
            <a:avLst/>
          </a:prstGeom>
        </p:spPr>
        <p:txBody>
          <a:bodyPr/>
          <a:lstStyle>
            <a:lvl1pPr marL="325484" indent="-325484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7995" indent="-271236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90507" indent="-218381" algn="l" defTabSz="436759" rtl="0" eaLnBrk="0" fontAlgn="base" hangingPunct="0">
              <a:lnSpc>
                <a:spcPct val="93000"/>
              </a:lnSpc>
              <a:spcBef>
                <a:spcPts val="57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7265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62634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0326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03863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00445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405052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lvl="4" indent="0">
              <a:buFont typeface="Arial" charset="0"/>
              <a:buNone/>
            </a:pPr>
            <a:r>
              <a:rPr lang="hu-HU" sz="1400" b="1" kern="0" dirty="0">
                <a:solidFill>
                  <a:schemeClr val="tx2"/>
                </a:solidFill>
              </a:rPr>
              <a:t>					</a:t>
            </a:r>
            <a:r>
              <a:rPr lang="en-GB" sz="1400" b="1" kern="0" dirty="0" err="1">
                <a:solidFill>
                  <a:schemeClr val="tx2"/>
                </a:solidFill>
              </a:rPr>
              <a:t>Autosurfacer</a:t>
            </a:r>
            <a:r>
              <a:rPr lang="en-US" sz="1400" b="1" kern="0" baseline="30000" dirty="0">
                <a:solidFill>
                  <a:schemeClr val="tx2"/>
                </a:solidFill>
              </a:rPr>
              <a:t>TM</a:t>
            </a:r>
            <a:r>
              <a:rPr lang="en-GB" sz="1400" b="1" kern="0" dirty="0">
                <a:solidFill>
                  <a:schemeClr val="tx2"/>
                </a:solidFill>
              </a:rPr>
              <a:t> UV</a:t>
            </a:r>
            <a:endParaRPr lang="hu-HU" sz="1400" b="1" kern="0" dirty="0">
              <a:solidFill>
                <a:schemeClr val="tx2"/>
              </a:solidFill>
            </a:endParaRPr>
          </a:p>
          <a:p>
            <a:pPr marL="7937" lvl="4" indent="0">
              <a:buFont typeface="Arial" charset="0"/>
              <a:buNone/>
            </a:pPr>
            <a:endParaRPr lang="en-GB" sz="1400" b="1" kern="0" dirty="0">
              <a:solidFill>
                <a:schemeClr val="tx2"/>
              </a:solidFill>
            </a:endParaRPr>
          </a:p>
          <a:p>
            <a:pPr lvl="4">
              <a:defRPr/>
            </a:pPr>
            <a:r>
              <a:rPr lang="hu-HU" sz="1400" kern="0" dirty="0"/>
              <a:t>70%-os előkészítési idő megtakarítás</a:t>
            </a:r>
          </a:p>
          <a:p>
            <a:pPr lvl="4">
              <a:defRPr/>
            </a:pPr>
            <a:r>
              <a:rPr lang="hu-HU" sz="1400" kern="0" dirty="0"/>
              <a:t>40%-os fényezőkamra működési költség megtakarítás</a:t>
            </a:r>
          </a:p>
        </p:txBody>
      </p:sp>
      <p:pic>
        <p:nvPicPr>
          <p:cNvPr id="24" name="Picture 2" descr="SIK_Autosurfacer UV_750 ml">
            <a:extLst>
              <a:ext uri="{FF2B5EF4-FFF2-40B4-BE49-F238E27FC236}">
                <a16:creationId xmlns:a16="http://schemas.microsoft.com/office/drawing/2014/main" id="{6A50B39B-90D3-FADA-8E99-7C9826D0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32" y="709462"/>
            <a:ext cx="947630" cy="17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0146C681-7BB9-A6EA-B94B-0A584E25CE03}"/>
              </a:ext>
            </a:extLst>
          </p:cNvPr>
          <p:cNvSpPr txBox="1">
            <a:spLocks/>
          </p:cNvSpPr>
          <p:nvPr/>
        </p:nvSpPr>
        <p:spPr>
          <a:xfrm>
            <a:off x="3067074" y="2514503"/>
            <a:ext cx="3009851" cy="20517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25484" indent="-325484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7995" indent="-271236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90507" indent="-218381" algn="l" defTabSz="436759" rtl="0" eaLnBrk="0" fontAlgn="base" hangingPunct="0">
              <a:lnSpc>
                <a:spcPct val="93000"/>
              </a:lnSpc>
              <a:spcBef>
                <a:spcPts val="57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7265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62634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0326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03863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00445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405052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 lvl="4" indent="0">
              <a:buFont typeface="Arial" charset="0"/>
              <a:buNone/>
            </a:pPr>
            <a:r>
              <a:rPr lang="hu-HU" sz="1600" b="1" kern="0" dirty="0">
                <a:solidFill>
                  <a:schemeClr val="tx2"/>
                </a:solidFill>
              </a:rPr>
              <a:t>      </a:t>
            </a:r>
            <a:r>
              <a:rPr lang="en-GB" sz="1600" b="1" kern="0" dirty="0">
                <a:solidFill>
                  <a:schemeClr val="tx2"/>
                </a:solidFill>
              </a:rPr>
              <a:t>Autowave</a:t>
            </a:r>
            <a:r>
              <a:rPr lang="en-US" sz="1600" b="1" kern="0" baseline="30000" dirty="0">
                <a:solidFill>
                  <a:schemeClr val="tx2"/>
                </a:solidFill>
              </a:rPr>
              <a:t>TM</a:t>
            </a:r>
            <a:r>
              <a:rPr lang="en-GB" sz="1600" b="1" kern="0" dirty="0">
                <a:solidFill>
                  <a:schemeClr val="tx2"/>
                </a:solidFill>
              </a:rPr>
              <a:t> MM 2.0</a:t>
            </a:r>
            <a:endParaRPr lang="hu-HU" sz="1600" b="1" kern="0" dirty="0">
              <a:solidFill>
                <a:schemeClr val="tx2"/>
              </a:solidFill>
            </a:endParaRPr>
          </a:p>
          <a:p>
            <a:pPr marL="7620" lvl="4" indent="0">
              <a:buFont typeface="Arial" charset="0"/>
              <a:buNone/>
            </a:pPr>
            <a:endParaRPr lang="en-US" sz="1600" kern="0" dirty="0"/>
          </a:p>
          <a:p>
            <a:pPr indent="-169545">
              <a:defRPr/>
            </a:pPr>
            <a:r>
              <a:rPr lang="hu-HU" sz="1400" b="0" kern="0" dirty="0"/>
              <a:t>Gyorsan szárad</a:t>
            </a:r>
            <a:endParaRPr lang="en-US" sz="1400" b="0" kern="0" dirty="0">
              <a:cs typeface="Arial" panose="020B0604020202020204"/>
            </a:endParaRPr>
          </a:p>
          <a:p>
            <a:pPr indent="-169545">
              <a:defRPr/>
            </a:pPr>
            <a:r>
              <a:rPr lang="hu-HU" sz="1400" b="0" kern="0" dirty="0"/>
              <a:t>Könnyű alkalmazás, hibajavítás</a:t>
            </a:r>
          </a:p>
          <a:p>
            <a:pPr indent="-169545">
              <a:defRPr/>
            </a:pPr>
            <a:r>
              <a:rPr lang="hu-HU" sz="1400" b="0" kern="0" dirty="0">
                <a:cs typeface="Arial"/>
              </a:rPr>
              <a:t>Kiváló fedőképesség</a:t>
            </a:r>
            <a:endParaRPr lang="en-US" sz="1400" b="0" kern="0" dirty="0">
              <a:cs typeface="Arial"/>
            </a:endParaRPr>
          </a:p>
          <a:p>
            <a:pPr marL="7620" lvl="4" indent="0">
              <a:buFont typeface="Arial" charset="0"/>
              <a:buNone/>
            </a:pPr>
            <a:endParaRPr lang="en-GB" kern="0" dirty="0">
              <a:cs typeface="Arial" panose="020B0604020202020204"/>
            </a:endParaRPr>
          </a:p>
        </p:txBody>
      </p:sp>
      <p:pic>
        <p:nvPicPr>
          <p:cNvPr id="28" name="Picture Placeholder 18">
            <a:extLst>
              <a:ext uri="{FF2B5EF4-FFF2-40B4-BE49-F238E27FC236}">
                <a16:creationId xmlns:a16="http://schemas.microsoft.com/office/drawing/2014/main" id="{22B52B6B-36A5-EF1E-C0C8-D34EFB7068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76" r="-16176"/>
          <a:stretch/>
        </p:blipFill>
        <p:spPr>
          <a:xfrm>
            <a:off x="3263100" y="872200"/>
            <a:ext cx="2459298" cy="1505647"/>
          </a:xfrm>
          <a:prstGeom prst="rect">
            <a:avLst/>
          </a:prstGeom>
        </p:spPr>
      </p:pic>
      <p:pic>
        <p:nvPicPr>
          <p:cNvPr id="29" name="Picture 2" descr="SIK_Autoclear Aerodry_2,5L">
            <a:extLst>
              <a:ext uri="{FF2B5EF4-FFF2-40B4-BE49-F238E27FC236}">
                <a16:creationId xmlns:a16="http://schemas.microsoft.com/office/drawing/2014/main" id="{1FB31C9D-22F6-86BF-9AC1-CB4BE19D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382" y="908720"/>
            <a:ext cx="1028229" cy="13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6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770157" y="3059087"/>
            <a:ext cx="3848462" cy="61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71475" indent="-371475" defTabSz="498475" eaLnBrk="0" hangingPunct="0">
              <a:tabLst>
                <a:tab pos="371475" algn="l"/>
                <a:tab pos="1366838" algn="l"/>
                <a:tab pos="2363788" algn="l"/>
                <a:tab pos="3359150" algn="l"/>
                <a:tab pos="4354513" algn="l"/>
                <a:tab pos="5349875" algn="l"/>
                <a:tab pos="6345238" algn="l"/>
                <a:tab pos="7342188" algn="l"/>
                <a:tab pos="8337550" algn="l"/>
                <a:tab pos="9332913" algn="l"/>
                <a:tab pos="10328275" algn="l"/>
                <a:tab pos="11323638" algn="l"/>
              </a:tabLst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defTabSz="498475" eaLnBrk="0" hangingPunct="0">
              <a:tabLst>
                <a:tab pos="371475" algn="l"/>
                <a:tab pos="1366838" algn="l"/>
                <a:tab pos="2363788" algn="l"/>
                <a:tab pos="3359150" algn="l"/>
                <a:tab pos="4354513" algn="l"/>
                <a:tab pos="5349875" algn="l"/>
                <a:tab pos="6345238" algn="l"/>
                <a:tab pos="7342188" algn="l"/>
                <a:tab pos="8337550" algn="l"/>
                <a:tab pos="9332913" algn="l"/>
                <a:tab pos="10328275" algn="l"/>
                <a:tab pos="11323638" algn="l"/>
              </a:tabLst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defTabSz="498475" eaLnBrk="0" hangingPunct="0">
              <a:tabLst>
                <a:tab pos="371475" algn="l"/>
                <a:tab pos="1366838" algn="l"/>
                <a:tab pos="2363788" algn="l"/>
                <a:tab pos="3359150" algn="l"/>
                <a:tab pos="4354513" algn="l"/>
                <a:tab pos="5349875" algn="l"/>
                <a:tab pos="6345238" algn="l"/>
                <a:tab pos="7342188" algn="l"/>
                <a:tab pos="8337550" algn="l"/>
                <a:tab pos="9332913" algn="l"/>
                <a:tab pos="10328275" algn="l"/>
                <a:tab pos="11323638" algn="l"/>
              </a:tabLst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defTabSz="498475" eaLnBrk="0" hangingPunct="0">
              <a:tabLst>
                <a:tab pos="371475" algn="l"/>
                <a:tab pos="1366838" algn="l"/>
                <a:tab pos="2363788" algn="l"/>
                <a:tab pos="3359150" algn="l"/>
                <a:tab pos="4354513" algn="l"/>
                <a:tab pos="5349875" algn="l"/>
                <a:tab pos="6345238" algn="l"/>
                <a:tab pos="7342188" algn="l"/>
                <a:tab pos="8337550" algn="l"/>
                <a:tab pos="9332913" algn="l"/>
                <a:tab pos="10328275" algn="l"/>
                <a:tab pos="11323638" algn="l"/>
              </a:tabLst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defTabSz="498475" eaLnBrk="0" hangingPunct="0">
              <a:tabLst>
                <a:tab pos="371475" algn="l"/>
                <a:tab pos="1366838" algn="l"/>
                <a:tab pos="2363788" algn="l"/>
                <a:tab pos="3359150" algn="l"/>
                <a:tab pos="4354513" algn="l"/>
                <a:tab pos="5349875" algn="l"/>
                <a:tab pos="6345238" algn="l"/>
                <a:tab pos="7342188" algn="l"/>
                <a:tab pos="8337550" algn="l"/>
                <a:tab pos="9332913" algn="l"/>
                <a:tab pos="10328275" algn="l"/>
                <a:tab pos="11323638" algn="l"/>
              </a:tabLst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98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71475" algn="l"/>
                <a:tab pos="1366838" algn="l"/>
                <a:tab pos="2363788" algn="l"/>
                <a:tab pos="3359150" algn="l"/>
                <a:tab pos="4354513" algn="l"/>
                <a:tab pos="5349875" algn="l"/>
                <a:tab pos="6345238" algn="l"/>
                <a:tab pos="7342188" algn="l"/>
                <a:tab pos="8337550" algn="l"/>
                <a:tab pos="9332913" algn="l"/>
                <a:tab pos="10328275" algn="l"/>
                <a:tab pos="11323638" algn="l"/>
              </a:tabLst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98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71475" algn="l"/>
                <a:tab pos="1366838" algn="l"/>
                <a:tab pos="2363788" algn="l"/>
                <a:tab pos="3359150" algn="l"/>
                <a:tab pos="4354513" algn="l"/>
                <a:tab pos="5349875" algn="l"/>
                <a:tab pos="6345238" algn="l"/>
                <a:tab pos="7342188" algn="l"/>
                <a:tab pos="8337550" algn="l"/>
                <a:tab pos="9332913" algn="l"/>
                <a:tab pos="10328275" algn="l"/>
                <a:tab pos="11323638" algn="l"/>
              </a:tabLst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98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71475" algn="l"/>
                <a:tab pos="1366838" algn="l"/>
                <a:tab pos="2363788" algn="l"/>
                <a:tab pos="3359150" algn="l"/>
                <a:tab pos="4354513" algn="l"/>
                <a:tab pos="5349875" algn="l"/>
                <a:tab pos="6345238" algn="l"/>
                <a:tab pos="7342188" algn="l"/>
                <a:tab pos="8337550" algn="l"/>
                <a:tab pos="9332913" algn="l"/>
                <a:tab pos="10328275" algn="l"/>
                <a:tab pos="11323638" algn="l"/>
              </a:tabLst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98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71475" algn="l"/>
                <a:tab pos="1366838" algn="l"/>
                <a:tab pos="2363788" algn="l"/>
                <a:tab pos="3359150" algn="l"/>
                <a:tab pos="4354513" algn="l"/>
                <a:tab pos="5349875" algn="l"/>
                <a:tab pos="6345238" algn="l"/>
                <a:tab pos="7342188" algn="l"/>
                <a:tab pos="8337550" algn="l"/>
                <a:tab pos="9332913" algn="l"/>
                <a:tab pos="10328275" algn="l"/>
                <a:tab pos="11323638" algn="l"/>
              </a:tabLst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fontAlgn="base" hangingPunct="1">
              <a:spcBef>
                <a:spcPts val="321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en-US" sz="2394" b="1" i="0" dirty="0">
                <a:solidFill>
                  <a:srgbClr val="000000"/>
                </a:solidFill>
              </a:rPr>
              <a:t>Köszönjük a figyelmet!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093702" y="6261387"/>
            <a:ext cx="2986461" cy="33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defTabSz="390952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855" i="0">
                <a:solidFill>
                  <a:srgbClr val="808080"/>
                </a:solidFill>
              </a:rPr>
              <a:t>AUTONET IMPORT Corporate Communication</a:t>
            </a:r>
          </a:p>
          <a:p>
            <a:pPr algn="r" defTabSz="390952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855" i="0">
                <a:solidFill>
                  <a:srgbClr val="808080"/>
                </a:solidFill>
              </a:rPr>
              <a:t>All rights reserved ®</a:t>
            </a:r>
          </a:p>
        </p:txBody>
      </p:sp>
    </p:spTree>
    <p:extLst>
      <p:ext uri="{BB962C8B-B14F-4D97-AF65-F5344CB8AC3E}">
        <p14:creationId xmlns:p14="http://schemas.microsoft.com/office/powerpoint/2010/main" val="229772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3530133B-6EA2-2044-A182-775AF1B9E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20" y="1200794"/>
            <a:ext cx="4320480" cy="245895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7842" y="-1600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Energetikai költségek</a:t>
            </a:r>
            <a:endParaRPr lang="hu-HU" sz="16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7524" y="90872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Jelentős energetikai költség növekedések problémája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AB98375-F1D9-551C-6B4E-1F56FB309460}"/>
              </a:ext>
            </a:extLst>
          </p:cNvPr>
          <p:cNvSpPr txBox="1"/>
          <p:nvPr/>
        </p:nvSpPr>
        <p:spPr>
          <a:xfrm>
            <a:off x="323528" y="3789040"/>
            <a:ext cx="8496944" cy="225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Megoldások:</a:t>
            </a:r>
          </a:p>
          <a:p>
            <a:endParaRPr lang="hu-H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Költségek elemzése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Eszközök, berendezések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Folyamatok / információáramlás = idő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Fényezési technológia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23435A3-73EF-0EC9-21D7-C50CBBF95620}"/>
              </a:ext>
            </a:extLst>
          </p:cNvPr>
          <p:cNvSpPr txBox="1"/>
          <p:nvPr/>
        </p:nvSpPr>
        <p:spPr>
          <a:xfrm>
            <a:off x="395536" y="1862827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/>
              <a:t>Leginkább a fényezőműhelyt sújtja</a:t>
            </a:r>
          </a:p>
          <a:p>
            <a:pPr marL="285750" indent="-285750">
              <a:buFontTx/>
              <a:buChar char="-"/>
            </a:pPr>
            <a:r>
              <a:rPr lang="hu-HU" dirty="0"/>
              <a:t>Magas hőigénye van a fényezőkamráknak (200 KW)</a:t>
            </a:r>
          </a:p>
          <a:p>
            <a:pPr algn="l"/>
            <a:r>
              <a:rPr lang="hu-HU" dirty="0"/>
              <a:t>-   Magas energiaigény is (</a:t>
            </a:r>
            <a:r>
              <a:rPr lang="hu-HU" sz="1800" b="0" i="0" u="none" strike="noStrike" baseline="0" dirty="0">
                <a:latin typeface="LiberationSans"/>
              </a:rPr>
              <a:t>10–20 kW 	villamosteljesítmény-igény)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2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EA20A75-51DF-4771-82D8-399013B11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32590"/>
            <a:ext cx="4951535" cy="4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u-HU" sz="2400" b="1" dirty="0"/>
              <a:t>Költségek 1</a:t>
            </a:r>
            <a:endParaRPr lang="hu-HU" sz="1400" b="1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4C35C26-2465-EA1C-3F5F-F0463C21BA2C}"/>
              </a:ext>
            </a:extLst>
          </p:cNvPr>
          <p:cNvSpPr txBox="1"/>
          <p:nvPr/>
        </p:nvSpPr>
        <p:spPr>
          <a:xfrm>
            <a:off x="251520" y="876919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Első kérdés: Mennyivel emeljem az óradíjamat?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49DAAF1-AE83-1258-312F-645779E32446}"/>
              </a:ext>
            </a:extLst>
          </p:cNvPr>
          <p:cNvSpPr txBox="1"/>
          <p:nvPr/>
        </p:nvSpPr>
        <p:spPr>
          <a:xfrm>
            <a:off x="327460" y="148478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Szükséges kiszámolni az </a:t>
            </a:r>
            <a:r>
              <a:rPr lang="hu-HU" b="1" dirty="0"/>
              <a:t>ÖNKÖLTSÉGI ÓRADÍJ </a:t>
            </a:r>
            <a:r>
              <a:rPr lang="hu-HU" dirty="0"/>
              <a:t>-</a:t>
            </a:r>
            <a:r>
              <a:rPr lang="hu-HU" dirty="0" err="1"/>
              <a:t>at</a:t>
            </a:r>
            <a:endParaRPr lang="hu-HU" dirty="0"/>
          </a:p>
          <a:p>
            <a:pPr algn="ctr"/>
            <a:endParaRPr lang="hu-HU" b="1" dirty="0">
              <a:solidFill>
                <a:srgbClr val="FF0000"/>
              </a:solidFill>
            </a:endParaRPr>
          </a:p>
          <a:p>
            <a:pPr algn="ctr"/>
            <a:r>
              <a:rPr lang="hu-HU" b="1" dirty="0">
                <a:solidFill>
                  <a:srgbClr val="FF0000"/>
                </a:solidFill>
              </a:rPr>
              <a:t>1 MUNKA ÓRÁRA ESŐ KÖLTSÉGEK ÉRTÉKE</a:t>
            </a: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9C8CD21-4045-6647-0B5A-A7177F0E7F16}"/>
              </a:ext>
            </a:extLst>
          </p:cNvPr>
          <p:cNvSpPr txBox="1"/>
          <p:nvPr/>
        </p:nvSpPr>
        <p:spPr>
          <a:xfrm>
            <a:off x="5594448" y="27869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7" name="Objektum 6">
            <a:extLst>
              <a:ext uri="{FF2B5EF4-FFF2-40B4-BE49-F238E27FC236}">
                <a16:creationId xmlns:a16="http://schemas.microsoft.com/office/drawing/2014/main" id="{8330CF09-F51E-30D9-ECB8-C8C1A3C095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88368"/>
              </p:ext>
            </p:extLst>
          </p:nvPr>
        </p:nvGraphicFramePr>
        <p:xfrm>
          <a:off x="1043608" y="2556601"/>
          <a:ext cx="6286207" cy="73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3330117" imgH="388454" progId="Excel.Sheet.12">
                  <p:embed/>
                </p:oleObj>
              </mc:Choice>
              <mc:Fallback>
                <p:oleObj name="Worksheet" r:id="rId3" imgW="3330117" imgH="388454" progId="Excel.Sheet.12">
                  <p:embed/>
                  <p:pic>
                    <p:nvPicPr>
                      <p:cNvPr id="21" name="Objektum 20">
                        <a:extLst>
                          <a:ext uri="{FF2B5EF4-FFF2-40B4-BE49-F238E27FC236}">
                            <a16:creationId xmlns:a16="http://schemas.microsoft.com/office/drawing/2014/main" id="{4E1B25C4-FC14-475A-8F20-88C73DBC5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2556601"/>
                        <a:ext cx="6286207" cy="734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69F592F2-8C14-9BAF-271A-51B873FCE63F}"/>
              </a:ext>
            </a:extLst>
          </p:cNvPr>
          <p:cNvSpPr txBox="1"/>
          <p:nvPr/>
        </p:nvSpPr>
        <p:spPr>
          <a:xfrm>
            <a:off x="513295" y="3758154"/>
            <a:ext cx="6816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Milyen költségelemek azok, melyeket a munkadíj bevételből szándékozunk fedezni, és milyen érték, illetve százalékos arányban a költség struktúrában?</a:t>
            </a:r>
          </a:p>
        </p:txBody>
      </p:sp>
    </p:spTree>
    <p:extLst>
      <p:ext uri="{BB962C8B-B14F-4D97-AF65-F5344CB8AC3E}">
        <p14:creationId xmlns:p14="http://schemas.microsoft.com/office/powerpoint/2010/main" val="22414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3973E8-E031-4141-8BED-3970367D71AB}" type="slidenum">
              <a:rPr lang="en-US" smtClean="0"/>
              <a:pPr/>
              <a:t>4</a:t>
            </a:fld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212402"/>
            <a:ext cx="4951535" cy="4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u-HU" sz="2400" b="1" dirty="0"/>
              <a:t>Költségek 2</a:t>
            </a:r>
            <a:endParaRPr lang="hu-HU" sz="1400" b="1" dirty="0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D3EDD4D6-E737-D352-AED8-F33883048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998"/>
              </p:ext>
            </p:extLst>
          </p:nvPr>
        </p:nvGraphicFramePr>
        <p:xfrm>
          <a:off x="323528" y="688018"/>
          <a:ext cx="8283809" cy="3108960"/>
        </p:xfrm>
        <a:graphic>
          <a:graphicData uri="http://schemas.openxmlformats.org/drawingml/2006/table">
            <a:tbl>
              <a:tblPr firstRow="1" firstCol="1" bandRow="1"/>
              <a:tblGrid>
                <a:gridCol w="1953801">
                  <a:extLst>
                    <a:ext uri="{9D8B030D-6E8A-4147-A177-3AD203B41FA5}">
                      <a16:colId xmlns:a16="http://schemas.microsoft.com/office/drawing/2014/main" val="530839028"/>
                    </a:ext>
                  </a:extLst>
                </a:gridCol>
                <a:gridCol w="1953801">
                  <a:extLst>
                    <a:ext uri="{9D8B030D-6E8A-4147-A177-3AD203B41FA5}">
                      <a16:colId xmlns:a16="http://schemas.microsoft.com/office/drawing/2014/main" val="1277220178"/>
                    </a:ext>
                  </a:extLst>
                </a:gridCol>
                <a:gridCol w="1954665">
                  <a:extLst>
                    <a:ext uri="{9D8B030D-6E8A-4147-A177-3AD203B41FA5}">
                      <a16:colId xmlns:a16="http://schemas.microsoft.com/office/drawing/2014/main" val="2616168566"/>
                    </a:ext>
                  </a:extLst>
                </a:gridCol>
                <a:gridCol w="2421542">
                  <a:extLst>
                    <a:ext uri="{9D8B030D-6E8A-4147-A177-3AD203B41FA5}">
                      <a16:colId xmlns:a16="http://schemas.microsoft.com/office/drawing/2014/main" val="52377699"/>
                    </a:ext>
                  </a:extLst>
                </a:gridCol>
              </a:tblGrid>
              <a:tr h="20267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Összköltség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696209"/>
                  </a:ext>
                </a:extLst>
              </a:tr>
              <a:tr h="2026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Változó költségek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Állandó költségek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51539"/>
                  </a:ext>
                </a:extLst>
              </a:tr>
              <a:tr h="202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VWAGTheSans-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Változók 1 fokozat </a:t>
                      </a:r>
                      <a:r>
                        <a:rPr lang="pl-PL" sz="1400" b="1" baseline="30000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VWAGTheSans-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VWAGTheSans-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Változók 2 fokozat </a:t>
                      </a:r>
                      <a:r>
                        <a:rPr lang="pl-PL" sz="1400" b="1" baseline="30000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VWAGTheSans-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VWAGTheSans-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Közvetlen </a:t>
                      </a:r>
                      <a:r>
                        <a:rPr lang="pl-PL" sz="1400" b="1" baseline="30000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VWAGTheSans-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VWAGTheSans-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Közvetett </a:t>
                      </a:r>
                      <a:r>
                        <a:rPr lang="pl-PL" sz="1400" b="1" baseline="30000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VWAGTheSans-Regular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2653"/>
                  </a:ext>
                </a:extLst>
              </a:tr>
              <a:tr h="234525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Késztermékek és anyagköltségek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Külső szolgáltatások</a:t>
                      </a: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527050">
                        <a:spcAft>
                          <a:spcPts val="0"/>
                        </a:spcAft>
                        <a:tabLst>
                          <a:tab pos="110490" algn="l"/>
                        </a:tabLst>
                      </a:pPr>
                      <a:r>
                        <a:rPr lang="pl-PL" sz="10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Foglalkoztatási költségek (jutalék)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Tisztítóanyagok, járműjavításhoz kapcsolódó rezsi költségek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Marketingköltségek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Szállítási költségek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eladások finanszírozása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Személyzeti költségek (állandó juttatás)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Bérleti költségek (részleg)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Képzés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Értékcsökkenés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Biztosítási költségek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Kamat költségek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Raktári és bemutató és bérelhető járművek költségei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Brosúrák, katalógusok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Javítás, karbantartás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220" indent="-179070">
                        <a:spcAft>
                          <a:spcPts val="0"/>
                        </a:spcAft>
                        <a:tabLst>
                          <a:tab pos="110490" algn="l"/>
                        </a:tabLst>
                      </a:pPr>
                      <a:r>
                        <a:rPr lang="pl-PL" sz="8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indent="-179070">
                        <a:spcAft>
                          <a:spcPts val="0"/>
                        </a:spcAft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(Az általános költségekkel arányos)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Menedzsment kompenzáció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Könyvelés és Bérszámfejtés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Ingatlan-karbantartás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Márkakereskedői szabványok teljesítése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Kamatok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Rezsi (áram, víz)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IT-költségek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Általános adminisztráció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0490" algn="l"/>
                        </a:tabLst>
                      </a:pPr>
                      <a:r>
                        <a:rPr lang="pl-PL" sz="1100" dirty="0">
                          <a:solidFill>
                            <a:srgbClr val="002060"/>
                          </a:solidFill>
                          <a:effectLst/>
                          <a:latin typeface="Microsoft Sans Serif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722085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EAED6F2-4DBD-45FC-13D8-58D884F9E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791243"/>
              </p:ext>
            </p:extLst>
          </p:nvPr>
        </p:nvGraphicFramePr>
        <p:xfrm>
          <a:off x="323528" y="3996769"/>
          <a:ext cx="4183287" cy="235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F53CB64-658D-2C42-E2F2-056BCAB440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354831"/>
              </p:ext>
            </p:extLst>
          </p:nvPr>
        </p:nvGraphicFramePr>
        <p:xfrm>
          <a:off x="4686866" y="3996769"/>
          <a:ext cx="3920471" cy="235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245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3973E8-E031-4141-8BED-3970367D71AB}" type="slidenum">
              <a:rPr lang="en-US" smtClean="0"/>
              <a:pPr/>
              <a:t>5</a:t>
            </a:fld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212402"/>
            <a:ext cx="4951535" cy="4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u-HU" sz="2400" b="1" dirty="0"/>
              <a:t>Költségek 3</a:t>
            </a:r>
            <a:endParaRPr lang="hu-HU" sz="1400" b="1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7E9A0E0-C6B4-64A9-C35A-007BC5CA2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01617">
            <a:off x="4729924" y="2089516"/>
            <a:ext cx="3435634" cy="2085118"/>
          </a:xfrm>
          <a:prstGeom prst="rect">
            <a:avLst/>
          </a:prstGeom>
        </p:spPr>
      </p:pic>
      <p:sp>
        <p:nvSpPr>
          <p:cNvPr id="20" name="Ellipszis 19">
            <a:extLst>
              <a:ext uri="{FF2B5EF4-FFF2-40B4-BE49-F238E27FC236}">
                <a16:creationId xmlns:a16="http://schemas.microsoft.com/office/drawing/2014/main" id="{294D979E-9E4B-FB68-CDFA-C975AC13D255}"/>
              </a:ext>
            </a:extLst>
          </p:cNvPr>
          <p:cNvSpPr/>
          <p:nvPr/>
        </p:nvSpPr>
        <p:spPr>
          <a:xfrm>
            <a:off x="213482" y="787315"/>
            <a:ext cx="8660175" cy="5450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REAKCIÓK AZ ENERGIA ÁRAK EMELKEDÉSÉRE </a:t>
            </a:r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9D4FF4B5-FD62-5458-AAC5-064589B3A993}"/>
              </a:ext>
            </a:extLst>
          </p:cNvPr>
          <p:cNvSpPr/>
          <p:nvPr/>
        </p:nvSpPr>
        <p:spPr>
          <a:xfrm>
            <a:off x="11471642" y="5840835"/>
            <a:ext cx="656990" cy="625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22" name="Kép 21" descr="A képen clipart látható&#10;&#10;Automatikusan generált leírás">
            <a:extLst>
              <a:ext uri="{FF2B5EF4-FFF2-40B4-BE49-F238E27FC236}">
                <a16:creationId xmlns:a16="http://schemas.microsoft.com/office/drawing/2014/main" id="{1DA4E005-CACB-E5B9-04AD-DEDC2FAFF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355">
            <a:off x="927331" y="3016815"/>
            <a:ext cx="3063761" cy="3063761"/>
          </a:xfrm>
          <a:prstGeom prst="rect">
            <a:avLst/>
          </a:prstGeom>
        </p:spPr>
      </p:pic>
      <p:sp>
        <p:nvSpPr>
          <p:cNvPr id="23" name="Téglalap 22">
            <a:extLst>
              <a:ext uri="{FF2B5EF4-FFF2-40B4-BE49-F238E27FC236}">
                <a16:creationId xmlns:a16="http://schemas.microsoft.com/office/drawing/2014/main" id="{DF52B03F-B7A3-AECF-CF09-9DF83CF861F2}"/>
              </a:ext>
            </a:extLst>
          </p:cNvPr>
          <p:cNvSpPr/>
          <p:nvPr/>
        </p:nvSpPr>
        <p:spPr>
          <a:xfrm>
            <a:off x="338346" y="2217675"/>
            <a:ext cx="38007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KÖLTSÉG ELEMEK FELÜLVIZSGÁLATA KÖLTSÉGCSÖKKENTÉS</a:t>
            </a:r>
          </a:p>
        </p:txBody>
      </p:sp>
      <p:sp>
        <p:nvSpPr>
          <p:cNvPr id="24" name="Nyíl: jobbra mutató 23">
            <a:extLst>
              <a:ext uri="{FF2B5EF4-FFF2-40B4-BE49-F238E27FC236}">
                <a16:creationId xmlns:a16="http://schemas.microsoft.com/office/drawing/2014/main" id="{9C7B479B-C4AD-2C3B-8E5F-06AA1F484E38}"/>
              </a:ext>
            </a:extLst>
          </p:cNvPr>
          <p:cNvSpPr/>
          <p:nvPr/>
        </p:nvSpPr>
        <p:spPr>
          <a:xfrm>
            <a:off x="4192843" y="2399533"/>
            <a:ext cx="1765849" cy="381549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yíl: jobbra mutató 24">
            <a:extLst>
              <a:ext uri="{FF2B5EF4-FFF2-40B4-BE49-F238E27FC236}">
                <a16:creationId xmlns:a16="http://schemas.microsoft.com/office/drawing/2014/main" id="{D0F01793-3ADA-2E5C-388F-527788198091}"/>
              </a:ext>
            </a:extLst>
          </p:cNvPr>
          <p:cNvSpPr/>
          <p:nvPr/>
        </p:nvSpPr>
        <p:spPr>
          <a:xfrm rot="19123607">
            <a:off x="4940498" y="3787661"/>
            <a:ext cx="1489914" cy="418448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Nyíl: jobbra mutató 25">
            <a:extLst>
              <a:ext uri="{FF2B5EF4-FFF2-40B4-BE49-F238E27FC236}">
                <a16:creationId xmlns:a16="http://schemas.microsoft.com/office/drawing/2014/main" id="{E169C6E0-ACD2-20B1-B014-81085D518B02}"/>
              </a:ext>
            </a:extLst>
          </p:cNvPr>
          <p:cNvSpPr/>
          <p:nvPr/>
        </p:nvSpPr>
        <p:spPr>
          <a:xfrm rot="20362136">
            <a:off x="4849610" y="2989952"/>
            <a:ext cx="1284368" cy="542721"/>
          </a:xfrm>
          <a:prstGeom prst="rightArrow">
            <a:avLst>
              <a:gd name="adj1" fmla="val 100000"/>
              <a:gd name="adj2" fmla="val 65663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6FC63833-A2DC-6425-0AC0-4DE1122006F2}"/>
              </a:ext>
            </a:extLst>
          </p:cNvPr>
          <p:cNvSpPr/>
          <p:nvPr/>
        </p:nvSpPr>
        <p:spPr>
          <a:xfrm>
            <a:off x="6996113" y="1760475"/>
            <a:ext cx="20269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OPTIMÁLISABB MŰKÖDÉS</a:t>
            </a:r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A2EFFEA6-122C-D9AF-F08C-AC73D2D43C5C}"/>
              </a:ext>
            </a:extLst>
          </p:cNvPr>
          <p:cNvSpPr/>
          <p:nvPr/>
        </p:nvSpPr>
        <p:spPr>
          <a:xfrm>
            <a:off x="3832048" y="3225944"/>
            <a:ext cx="1892080" cy="714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PRODUKTIVITÁS NÖVELÉS</a:t>
            </a:r>
          </a:p>
        </p:txBody>
      </p:sp>
      <p:sp>
        <p:nvSpPr>
          <p:cNvPr id="29" name="Téglalap: lekerekített 28">
            <a:extLst>
              <a:ext uri="{FF2B5EF4-FFF2-40B4-BE49-F238E27FC236}">
                <a16:creationId xmlns:a16="http://schemas.microsoft.com/office/drawing/2014/main" id="{0F4E94EF-DA40-9E5D-AE7A-0993CB9266E1}"/>
              </a:ext>
            </a:extLst>
          </p:cNvPr>
          <p:cNvSpPr/>
          <p:nvPr/>
        </p:nvSpPr>
        <p:spPr>
          <a:xfrm>
            <a:off x="4144728" y="4585389"/>
            <a:ext cx="2227472" cy="1162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ÓRADÍJEMELÉS</a:t>
            </a:r>
          </a:p>
        </p:txBody>
      </p:sp>
    </p:spTree>
    <p:extLst>
      <p:ext uri="{BB962C8B-B14F-4D97-AF65-F5344CB8AC3E}">
        <p14:creationId xmlns:p14="http://schemas.microsoft.com/office/powerpoint/2010/main" val="276377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3973E8-E031-4141-8BED-3970367D71AB}" type="slidenum">
              <a:rPr lang="en-US" smtClean="0"/>
              <a:pPr/>
              <a:t>6</a:t>
            </a:fld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32590"/>
            <a:ext cx="4951535" cy="4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u-HU" sz="2400" b="1" dirty="0"/>
              <a:t>Eszközök / berendezések 1</a:t>
            </a:r>
            <a:endParaRPr lang="hu-HU" sz="1400" b="1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238CB40-84A6-8D29-7954-643C10ABB8EC}"/>
              </a:ext>
            </a:extLst>
          </p:cNvPr>
          <p:cNvSpPr txBox="1"/>
          <p:nvPr/>
        </p:nvSpPr>
        <p:spPr>
          <a:xfrm>
            <a:off x="323528" y="759070"/>
            <a:ext cx="3993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Fényező kamra áttekintése: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hatékonyságának felmérése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fogyasztás pontos kimutatása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FDC2750-5779-1EFB-35E4-5F2894AE6793}"/>
              </a:ext>
            </a:extLst>
          </p:cNvPr>
          <p:cNvSpPr txBox="1"/>
          <p:nvPr/>
        </p:nvSpPr>
        <p:spPr>
          <a:xfrm>
            <a:off x="358044" y="3726735"/>
            <a:ext cx="392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Fényezőkamrába alternatív égő beszerzése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E567C5F-D80F-99BA-CD81-C01F7CDBC378}"/>
              </a:ext>
            </a:extLst>
          </p:cNvPr>
          <p:cNvSpPr txBox="1"/>
          <p:nvPr/>
        </p:nvSpPr>
        <p:spPr>
          <a:xfrm>
            <a:off x="358044" y="4725144"/>
            <a:ext cx="471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Elszívásos</a:t>
            </a:r>
            <a:r>
              <a:rPr lang="hu-HU" dirty="0"/>
              <a:t> előkészítő állás létesítésével további hatékonyság </a:t>
            </a:r>
            <a:r>
              <a:rPr lang="hu-HU" dirty="0" err="1"/>
              <a:t>növelég</a:t>
            </a:r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7E43FA9-61CA-F4DE-1788-659D28D65CA1}"/>
              </a:ext>
            </a:extLst>
          </p:cNvPr>
          <p:cNvSpPr txBox="1"/>
          <p:nvPr/>
        </p:nvSpPr>
        <p:spPr>
          <a:xfrm>
            <a:off x="358044" y="1972409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Új </a:t>
            </a:r>
            <a:r>
              <a:rPr lang="hu-HU" dirty="0" err="1"/>
              <a:t>hővisszanyerős</a:t>
            </a:r>
            <a:r>
              <a:rPr lang="hu-HU" dirty="0"/>
              <a:t> kamrákkal 50%-os energiamegtakarítás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Hibrid gépészet hozzáépítésével megoldások révén további jelentős megtakarítások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05D5E2AA-26A6-0B66-48EA-22E0FE45A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58" y="597117"/>
            <a:ext cx="4245642" cy="4344051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A4BB5DF1-1949-4D5D-3A1A-1B738FF0E212}"/>
              </a:ext>
            </a:extLst>
          </p:cNvPr>
          <p:cNvSpPr txBox="1"/>
          <p:nvPr/>
        </p:nvSpPr>
        <p:spPr>
          <a:xfrm>
            <a:off x="323528" y="561455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Prémium segédanyagok használatával (pl. csiszolás) további időmegtakarítás </a:t>
            </a:r>
          </a:p>
        </p:txBody>
      </p:sp>
    </p:spTree>
    <p:extLst>
      <p:ext uri="{BB962C8B-B14F-4D97-AF65-F5344CB8AC3E}">
        <p14:creationId xmlns:p14="http://schemas.microsoft.com/office/powerpoint/2010/main" val="2243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3973E8-E031-4141-8BED-3970367D71AB}" type="slidenum">
              <a:rPr lang="en-US" smtClean="0"/>
              <a:pPr/>
              <a:t>7</a:t>
            </a:fld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32590"/>
            <a:ext cx="4951535" cy="4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u-HU" sz="2400" b="1" dirty="0"/>
              <a:t>Idő 1 - információ áramlás</a:t>
            </a:r>
            <a:endParaRPr lang="hu-HU" sz="1400" b="1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238CB40-84A6-8D29-7954-643C10ABB8EC}"/>
              </a:ext>
            </a:extLst>
          </p:cNvPr>
          <p:cNvSpPr txBox="1"/>
          <p:nvPr/>
        </p:nvSpPr>
        <p:spPr>
          <a:xfrm>
            <a:off x="323528" y="836712"/>
            <a:ext cx="667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Fényezés költség a teljes javítási költség 10%-a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2D32CA9-006D-8B46-CEDF-AD440AD55270}"/>
              </a:ext>
            </a:extLst>
          </p:cNvPr>
          <p:cNvSpPr txBox="1"/>
          <p:nvPr/>
        </p:nvSpPr>
        <p:spPr>
          <a:xfrm>
            <a:off x="323528" y="1477103"/>
            <a:ext cx="667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Műhelyek jelentős bevételt, árrést az alkatrész és munkadíj bevételeken érik el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FDC2750-5779-1EFB-35E4-5F2894AE6793}"/>
              </a:ext>
            </a:extLst>
          </p:cNvPr>
          <p:cNvSpPr txBox="1"/>
          <p:nvPr/>
        </p:nvSpPr>
        <p:spPr>
          <a:xfrm>
            <a:off x="323527" y="2492896"/>
            <a:ext cx="667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Fényezési technológiáknak segíteni kell a minél gyorsabb és energiatakarékosabb munkavégzést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Újabb technológiákkal időt és energiát spórolunk</a:t>
            </a:r>
          </a:p>
          <a:p>
            <a:pPr lvl="1"/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E567C5F-D80F-99BA-CD81-C01F7CDBC378}"/>
              </a:ext>
            </a:extLst>
          </p:cNvPr>
          <p:cNvSpPr txBox="1"/>
          <p:nvPr/>
        </p:nvSpPr>
        <p:spPr>
          <a:xfrm>
            <a:off x="395536" y="4149080"/>
            <a:ext cx="6600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Információ áramlás: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DMS fejlesztések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BMS bevezetése - Autoflow</a:t>
            </a:r>
          </a:p>
        </p:txBody>
      </p:sp>
    </p:spTree>
    <p:extLst>
      <p:ext uri="{BB962C8B-B14F-4D97-AF65-F5344CB8AC3E}">
        <p14:creationId xmlns:p14="http://schemas.microsoft.com/office/powerpoint/2010/main" val="77558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3973E8-E031-4141-8BED-3970367D71AB}" type="slidenum">
              <a:rPr lang="en-US" smtClean="0"/>
              <a:pPr/>
              <a:t>8</a:t>
            </a:fld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32590"/>
            <a:ext cx="4951535" cy="4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u-HU" sz="2400" b="1" dirty="0"/>
              <a:t>Fényezési technológia</a:t>
            </a:r>
            <a:endParaRPr lang="hu-HU" sz="1400" b="1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B86A58-D038-5153-5FA0-4719615B24AA}"/>
              </a:ext>
            </a:extLst>
          </p:cNvPr>
          <p:cNvSpPr txBox="1">
            <a:spLocks/>
          </p:cNvSpPr>
          <p:nvPr/>
        </p:nvSpPr>
        <p:spPr>
          <a:xfrm>
            <a:off x="693546" y="528087"/>
            <a:ext cx="3476624" cy="144000"/>
          </a:xfrm>
          <a:prstGeom prst="rect">
            <a:avLst/>
          </a:prstGeom>
        </p:spPr>
        <p:txBody>
          <a:bodyPr/>
          <a:lstStyle>
            <a:lvl1pPr marL="325484" indent="-325484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7995" indent="-271236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90507" indent="-218381" algn="l" defTabSz="436759" rtl="0" eaLnBrk="0" fontAlgn="base" hangingPunct="0">
              <a:lnSpc>
                <a:spcPct val="93000"/>
              </a:lnSpc>
              <a:spcBef>
                <a:spcPts val="57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7265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62634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0326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03863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00445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405052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kern="0" dirty="0"/>
          </a:p>
        </p:txBody>
      </p:sp>
      <p:grpSp>
        <p:nvGrpSpPr>
          <p:cNvPr id="12" name="AkzoNobel">
            <a:extLst>
              <a:ext uri="{FF2B5EF4-FFF2-40B4-BE49-F238E27FC236}">
                <a16:creationId xmlns:a16="http://schemas.microsoft.com/office/drawing/2014/main" id="{3B0EA0C4-EED8-D66E-4F2B-45088FE1AF83}"/>
              </a:ext>
            </a:extLst>
          </p:cNvPr>
          <p:cNvGrpSpPr>
            <a:grpSpLocks noChangeAspect="1"/>
          </p:cNvGrpSpPr>
          <p:nvPr/>
        </p:nvGrpSpPr>
        <p:grpSpPr>
          <a:xfrm>
            <a:off x="10764000" y="6231600"/>
            <a:ext cx="840221" cy="122409"/>
            <a:chOff x="5621052" y="1685542"/>
            <a:chExt cx="2035511" cy="296547"/>
          </a:xfrm>
          <a:solidFill>
            <a:schemeClr val="bg1"/>
          </a:solidFill>
        </p:grpSpPr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1ACE5417-D65C-D576-63D6-B8FD36763C4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43261" y="1768783"/>
              <a:ext cx="183391" cy="208754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37815577-022D-A684-5904-8DB98867771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88485" y="1768783"/>
              <a:ext cx="141120" cy="20875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2B9557A6-4B08-1197-FA55-5B7BC4F86C4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13047" y="1685542"/>
              <a:ext cx="70885" cy="29199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8CA99611-B814-E134-65C9-257CB1A0BC8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621052" y="1707002"/>
              <a:ext cx="267283" cy="270534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294E59DA-CABF-179C-E5E3-E3561D111B0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338358" y="1764231"/>
              <a:ext cx="221760" cy="217858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2038BF08-B555-8DDF-FBA4-627D5A1ED3B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1984" y="1705702"/>
              <a:ext cx="236718" cy="27183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AAC38E16-6E54-1B14-8443-A2EC92A04EE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60567" y="1764231"/>
              <a:ext cx="219809" cy="217858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822A8830-CFE9-FA50-517D-F2975F9283D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347659" y="1764231"/>
              <a:ext cx="207453" cy="217858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BFD7147E-3718-7553-1A00-15CFF41D84C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12893" y="1685542"/>
              <a:ext cx="208754" cy="291995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D234423B-88F2-C2DB-26DE-0DFA01429C0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584377" y="1685542"/>
              <a:ext cx="72186" cy="29199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B093D673-F369-FAF9-FB47-F60BD2CB9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6" y="5615221"/>
            <a:ext cx="1545655" cy="797130"/>
          </a:xfrm>
          <a:prstGeom prst="rect">
            <a:avLst/>
          </a:prstGeom>
        </p:spPr>
      </p:pic>
      <p:sp>
        <p:nvSpPr>
          <p:cNvPr id="2" name="Title 36">
            <a:extLst>
              <a:ext uri="{FF2B5EF4-FFF2-40B4-BE49-F238E27FC236}">
                <a16:creationId xmlns:a16="http://schemas.microsoft.com/office/drawing/2014/main" id="{29306460-748B-8300-C538-9BB8CF236213}"/>
              </a:ext>
            </a:extLst>
          </p:cNvPr>
          <p:cNvSpPr txBox="1">
            <a:spLocks/>
          </p:cNvSpPr>
          <p:nvPr/>
        </p:nvSpPr>
        <p:spPr>
          <a:xfrm>
            <a:off x="227161" y="760069"/>
            <a:ext cx="2843303" cy="828350"/>
          </a:xfrm>
        </p:spPr>
        <p:txBody>
          <a:bodyPr lIns="80119" tIns="40060" rIns="80119" bIns="40060"/>
          <a:lstStyle>
            <a:lvl1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400596" algn="l" defTabSz="40059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801188" algn="l" defTabSz="40059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1201783" algn="l" defTabSz="40059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1602377" algn="l" defTabSz="40059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hu-HU" kern="0" dirty="0">
                <a:solidFill>
                  <a:schemeClr val="accent2"/>
                </a:solidFill>
              </a:rPr>
              <a:t>A </a:t>
            </a:r>
            <a:r>
              <a:rPr lang="en-GB" kern="0" dirty="0" err="1">
                <a:solidFill>
                  <a:schemeClr val="accent2"/>
                </a:solidFill>
              </a:rPr>
              <a:t>Sikkens</a:t>
            </a:r>
            <a:r>
              <a:rPr lang="en-GB" kern="0" dirty="0">
                <a:solidFill>
                  <a:schemeClr val="accent2"/>
                </a:solidFill>
              </a:rPr>
              <a:t> </a:t>
            </a:r>
            <a:r>
              <a:rPr lang="hu-HU" kern="0" dirty="0">
                <a:solidFill>
                  <a:schemeClr val="accent2"/>
                </a:solidFill>
              </a:rPr>
              <a:t>küldetés</a:t>
            </a:r>
            <a:endParaRPr lang="en-GB" kern="0" dirty="0">
              <a:solidFill>
                <a:schemeClr val="accent2"/>
              </a:solidFill>
            </a:endParaRP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80326D49-CFE7-922F-6C87-9944AF4AA091}"/>
              </a:ext>
            </a:extLst>
          </p:cNvPr>
          <p:cNvSpPr txBox="1">
            <a:spLocks/>
          </p:cNvSpPr>
          <p:nvPr/>
        </p:nvSpPr>
        <p:spPr>
          <a:xfrm>
            <a:off x="-1414130" y="1588419"/>
            <a:ext cx="6346170" cy="2390087"/>
          </a:xfrm>
          <a:prstGeom prst="rect">
            <a:avLst/>
          </a:prstGeom>
        </p:spPr>
        <p:txBody>
          <a:bodyPr/>
          <a:lstStyle>
            <a:lvl1pPr marL="325484" indent="-325484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7995" indent="-271236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90507" indent="-218381" algn="l" defTabSz="436759" rtl="0" eaLnBrk="0" fontAlgn="base" hangingPunct="0">
              <a:lnSpc>
                <a:spcPct val="93000"/>
              </a:lnSpc>
              <a:spcBef>
                <a:spcPts val="57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7265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62634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0326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03863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00445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405052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50000"/>
              </a:lnSpc>
            </a:pPr>
            <a:r>
              <a:rPr lang="hu-HU" sz="1600" kern="0" dirty="0"/>
              <a:t>Segítünk termelékenységet növelni az újító és fenntartható termékeinkkel</a:t>
            </a:r>
            <a:r>
              <a:rPr lang="en-GB" sz="1600" kern="0" dirty="0"/>
              <a:t>. </a:t>
            </a:r>
          </a:p>
          <a:p>
            <a:pPr lvl="4">
              <a:lnSpc>
                <a:spcPct val="150000"/>
              </a:lnSpc>
            </a:pPr>
            <a:r>
              <a:rPr lang="hu-HU" sz="1600" kern="0" dirty="0"/>
              <a:t>Az ágazat meghatározó résztvevői és a szakma élvonala felé is egy kapcsolódási pontot nyújtunk</a:t>
            </a:r>
            <a:r>
              <a:rPr lang="en-GB" sz="1600" kern="0" dirty="0"/>
              <a:t>.</a:t>
            </a:r>
          </a:p>
          <a:p>
            <a:pPr lvl="4">
              <a:lnSpc>
                <a:spcPct val="150000"/>
              </a:lnSpc>
            </a:pPr>
            <a:r>
              <a:rPr lang="hu-HU" sz="1600" kern="0" dirty="0"/>
              <a:t>Technológiai- gazdaságossági </a:t>
            </a:r>
            <a:r>
              <a:rPr lang="hu-HU" sz="1600" kern="0" dirty="0" err="1"/>
              <a:t>monitoringunkkal</a:t>
            </a:r>
            <a:r>
              <a:rPr lang="hu-HU" sz="1600" kern="0" dirty="0"/>
              <a:t> és szaktanácsadásainkkal támogatjuk a partnereinket</a:t>
            </a:r>
            <a:r>
              <a:rPr lang="en-GB" sz="1600" kern="0" dirty="0"/>
              <a:t>.</a:t>
            </a:r>
          </a:p>
          <a:p>
            <a:pPr lvl="4">
              <a:lnSpc>
                <a:spcPct val="150000"/>
              </a:lnSpc>
            </a:pPr>
            <a:endParaRPr lang="en-GB" sz="1600" kern="0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B5A6648-BF8F-CAF7-2103-C1717847D1CD}"/>
              </a:ext>
            </a:extLst>
          </p:cNvPr>
          <p:cNvSpPr txBox="1">
            <a:spLocks/>
          </p:cNvSpPr>
          <p:nvPr/>
        </p:nvSpPr>
        <p:spPr>
          <a:xfrm>
            <a:off x="125649" y="1236084"/>
            <a:ext cx="5353200" cy="1917700"/>
          </a:xfrm>
          <a:prstGeom prst="rect">
            <a:avLst/>
          </a:prstGeom>
        </p:spPr>
        <p:txBody>
          <a:bodyPr/>
          <a:lstStyle>
            <a:lvl1pPr marL="325484" indent="-325484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7995" indent="-271236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90507" indent="-218381" algn="l" defTabSz="436759" rtl="0" eaLnBrk="0" fontAlgn="base" hangingPunct="0">
              <a:lnSpc>
                <a:spcPct val="93000"/>
              </a:lnSpc>
              <a:spcBef>
                <a:spcPts val="57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7265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62634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0326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03863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00445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405052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kern="0" dirty="0"/>
              <a:t>Célunk a partnereink hosszútávú jövedelmezősége</a:t>
            </a:r>
            <a:endParaRPr lang="en-GB" kern="0" dirty="0"/>
          </a:p>
        </p:txBody>
      </p:sp>
      <p:grpSp>
        <p:nvGrpSpPr>
          <p:cNvPr id="24" name="AkzoNobel">
            <a:extLst>
              <a:ext uri="{FF2B5EF4-FFF2-40B4-BE49-F238E27FC236}">
                <a16:creationId xmlns:a16="http://schemas.microsoft.com/office/drawing/2014/main" id="{842E6A5C-5909-0693-64DD-537ADB7CEFD0}"/>
              </a:ext>
            </a:extLst>
          </p:cNvPr>
          <p:cNvGrpSpPr>
            <a:grpSpLocks noChangeAspect="1"/>
          </p:cNvGrpSpPr>
          <p:nvPr/>
        </p:nvGrpSpPr>
        <p:grpSpPr>
          <a:xfrm>
            <a:off x="10916804" y="6382622"/>
            <a:ext cx="840221" cy="122409"/>
            <a:chOff x="5621052" y="1685542"/>
            <a:chExt cx="2035511" cy="296547"/>
          </a:xfrm>
          <a:solidFill>
            <a:schemeClr val="accent4"/>
          </a:solidFill>
        </p:grpSpPr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A1ED66C8-C1DD-D9E7-D78C-F257FAC8AD3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43261" y="1768783"/>
              <a:ext cx="183391" cy="208754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0908ECBC-A11A-4CC6-D08B-9BD50F46DC8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88485" y="1768783"/>
              <a:ext cx="141120" cy="20875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98FCF73-A737-FFDB-8BF9-C76C4AF7114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13047" y="1685542"/>
              <a:ext cx="70885" cy="29199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360C8717-C00F-1479-38F5-511F79D4046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621052" y="1707002"/>
              <a:ext cx="267283" cy="270534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4252ED8A-118B-1FF7-A6CB-753011B54D2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338358" y="1764231"/>
              <a:ext cx="221760" cy="217858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0172F691-867A-CE80-CBD6-A1F88A3830C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1984" y="1705702"/>
              <a:ext cx="236718" cy="27183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88EB3129-B7A1-E649-A226-46D2239308C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60567" y="1764231"/>
              <a:ext cx="219809" cy="217858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5934E83-EA02-DDAB-E647-6668FC89C6E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347659" y="1764231"/>
              <a:ext cx="207453" cy="217858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11EE538-8F94-B97B-0413-F9AC7462E71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12893" y="1685542"/>
              <a:ext cx="208754" cy="291995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9D9DD268-E52F-E4CF-F781-8A484A69006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584377" y="1685542"/>
              <a:ext cx="72186" cy="29199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pic>
        <p:nvPicPr>
          <p:cNvPr id="37" name="Picture Placeholder 47">
            <a:extLst>
              <a:ext uri="{FF2B5EF4-FFF2-40B4-BE49-F238E27FC236}">
                <a16:creationId xmlns:a16="http://schemas.microsoft.com/office/drawing/2014/main" id="{1FA5F571-9251-3817-33C7-BB43622F7A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55" t="5215" r="40540" b="16475"/>
          <a:stretch/>
        </p:blipFill>
        <p:spPr>
          <a:xfrm>
            <a:off x="5241518" y="586510"/>
            <a:ext cx="3891263" cy="5916641"/>
          </a:xfrm>
          <a:prstGeom prst="rect">
            <a:avLst/>
          </a:prstGeom>
        </p:spPr>
      </p:pic>
      <p:grpSp>
        <p:nvGrpSpPr>
          <p:cNvPr id="38" name="AkzoNobel">
            <a:extLst>
              <a:ext uri="{FF2B5EF4-FFF2-40B4-BE49-F238E27FC236}">
                <a16:creationId xmlns:a16="http://schemas.microsoft.com/office/drawing/2014/main" id="{AB5BF782-03E2-D05D-1DEB-E8E2077139AE}"/>
              </a:ext>
            </a:extLst>
          </p:cNvPr>
          <p:cNvGrpSpPr>
            <a:grpSpLocks noChangeAspect="1"/>
          </p:cNvGrpSpPr>
          <p:nvPr/>
        </p:nvGrpSpPr>
        <p:grpSpPr>
          <a:xfrm>
            <a:off x="10916400" y="6384000"/>
            <a:ext cx="840221" cy="122409"/>
            <a:chOff x="5621052" y="1685542"/>
            <a:chExt cx="2035511" cy="296547"/>
          </a:xfrm>
          <a:solidFill>
            <a:schemeClr val="bg1"/>
          </a:solidFill>
        </p:grpSpPr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D9B393CE-C196-FBD1-12FA-4A3A579C534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43261" y="1768783"/>
              <a:ext cx="183391" cy="208754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94A0E2C3-3431-A999-71D1-74B6BF98D77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88485" y="1768783"/>
              <a:ext cx="141120" cy="20875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507A09B9-5CEE-B132-1C9F-F48032BBDA0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13047" y="1685542"/>
              <a:ext cx="70885" cy="29199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377D5751-DA16-246E-FA95-82B4E77D478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621052" y="1707002"/>
              <a:ext cx="267283" cy="270534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716920A6-8E58-BC06-CB9B-B5B464ED6CD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338358" y="1764231"/>
              <a:ext cx="221760" cy="217858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4575785F-90C0-2889-204F-AB4F4DB01C5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1984" y="1705702"/>
              <a:ext cx="236718" cy="27183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E01A8D1-7618-C3F3-3D64-9AE6618EFBB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60567" y="1764231"/>
              <a:ext cx="219809" cy="217858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2E4A4DB8-3AEC-56A5-9492-96386952FD5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347659" y="1764231"/>
              <a:ext cx="207453" cy="217858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1B412E35-057F-1B16-33B7-BE6CF294555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12893" y="1685542"/>
              <a:ext cx="208754" cy="291995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3B260251-4807-E884-1485-69BEAD7BA22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584377" y="1685542"/>
              <a:ext cx="72186" cy="29199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4205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3973E8-E031-4141-8BED-3970367D71AB}" type="slidenum">
              <a:rPr lang="en-US" smtClean="0"/>
              <a:pPr/>
              <a:t>9</a:t>
            </a:fld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32590"/>
            <a:ext cx="4951535" cy="4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u-HU" sz="2400" b="1" dirty="0"/>
              <a:t>Idő 2 – fényezési technológia 1 </a:t>
            </a:r>
            <a:endParaRPr lang="hu-HU" sz="1400" b="1" dirty="0"/>
          </a:p>
        </p:txBody>
      </p:sp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FF9F8212-1738-BA0A-79D5-49B150535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65" r="25465"/>
          <a:stretch>
            <a:fillRect/>
          </a:stretch>
        </p:blipFill>
        <p:spPr>
          <a:xfrm>
            <a:off x="5024110" y="769558"/>
            <a:ext cx="4045084" cy="5494977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97D94A8-85AD-3260-303F-CEE3363666A3}"/>
              </a:ext>
            </a:extLst>
          </p:cNvPr>
          <p:cNvSpPr txBox="1">
            <a:spLocks/>
          </p:cNvSpPr>
          <p:nvPr/>
        </p:nvSpPr>
        <p:spPr>
          <a:xfrm>
            <a:off x="341323" y="833055"/>
            <a:ext cx="4680520" cy="828350"/>
          </a:xfrm>
        </p:spPr>
        <p:txBody>
          <a:bodyPr lIns="80119" tIns="40060" rIns="80119" bIns="40060"/>
          <a:lstStyle>
            <a:lvl1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algn="l" defTabSz="436759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300" b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400596" algn="l" defTabSz="40059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801188" algn="l" defTabSz="40059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1201783" algn="l" defTabSz="40059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1602377" algn="l" defTabSz="40059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9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hu-HU" kern="0" dirty="0"/>
              <a:t>UV technológia – </a:t>
            </a:r>
          </a:p>
          <a:p>
            <a:r>
              <a:rPr lang="hu-HU" kern="0" dirty="0"/>
              <a:t>Környezetbarát termékfejlesztés</a:t>
            </a:r>
            <a:endParaRPr lang="en-GB" kern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9A0AC72-8E94-A5F7-756C-079DCF29287D}"/>
              </a:ext>
            </a:extLst>
          </p:cNvPr>
          <p:cNvSpPr txBox="1">
            <a:spLocks/>
          </p:cNvSpPr>
          <p:nvPr/>
        </p:nvSpPr>
        <p:spPr>
          <a:xfrm>
            <a:off x="-1029125" y="2178847"/>
            <a:ext cx="6125615" cy="2482384"/>
          </a:xfrm>
          <a:prstGeom prst="rect">
            <a:avLst/>
          </a:prstGeom>
        </p:spPr>
        <p:txBody>
          <a:bodyPr/>
          <a:lstStyle>
            <a:lvl1pPr marL="325484" indent="-325484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7995" indent="-271236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90507" indent="-218381" algn="l" defTabSz="436759" rtl="0" eaLnBrk="0" fontAlgn="base" hangingPunct="0">
              <a:lnSpc>
                <a:spcPct val="93000"/>
              </a:lnSpc>
              <a:spcBef>
                <a:spcPts val="57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7265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62634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0326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03863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00445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405052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50000"/>
              </a:lnSpc>
            </a:pPr>
            <a:r>
              <a:rPr lang="hu-HU" sz="1800" kern="0" dirty="0"/>
              <a:t>Nem tartalmaz oldószert és </a:t>
            </a:r>
            <a:r>
              <a:rPr lang="hu-HU" sz="1800" kern="0" dirty="0" err="1"/>
              <a:t>izocianátot</a:t>
            </a:r>
            <a:r>
              <a:rPr lang="hu-HU" sz="1800" kern="0" dirty="0"/>
              <a:t>.</a:t>
            </a:r>
          </a:p>
          <a:p>
            <a:pPr lvl="4">
              <a:lnSpc>
                <a:spcPct val="150000"/>
              </a:lnSpc>
            </a:pPr>
            <a:r>
              <a:rPr lang="en-GB" sz="1800" kern="0" dirty="0"/>
              <a:t>30 </a:t>
            </a:r>
            <a:r>
              <a:rPr lang="hu-HU" sz="1800" kern="0" dirty="0" err="1"/>
              <a:t>pm</a:t>
            </a:r>
            <a:r>
              <a:rPr lang="hu-HU" sz="1800" kern="0" dirty="0"/>
              <a:t> alatt</a:t>
            </a:r>
            <a:r>
              <a:rPr lang="en-GB" sz="1800" kern="0" dirty="0"/>
              <a:t> – </a:t>
            </a:r>
            <a:r>
              <a:rPr lang="hu-HU" sz="1800" kern="0" dirty="0"/>
              <a:t>a javítás méretétől függően 2 perc alatt elkészül az alapozás</a:t>
            </a:r>
            <a:r>
              <a:rPr lang="en-GB" sz="1800" kern="0" dirty="0"/>
              <a:t>*</a:t>
            </a:r>
          </a:p>
          <a:p>
            <a:pPr lvl="4">
              <a:lnSpc>
                <a:spcPct val="150000"/>
              </a:lnSpc>
            </a:pPr>
            <a:r>
              <a:rPr lang="hu-HU" sz="1800" b="1" kern="0" dirty="0"/>
              <a:t>Nincs keverési idő, nincs fazékidő - nincs veszteség</a:t>
            </a:r>
            <a:endParaRPr lang="en-GB" sz="1800" b="1" kern="0" dirty="0"/>
          </a:p>
          <a:p>
            <a:pPr lvl="4">
              <a:lnSpc>
                <a:spcPct val="150000"/>
              </a:lnSpc>
            </a:pPr>
            <a:endParaRPr lang="en-GB" sz="1800" kern="0" dirty="0"/>
          </a:p>
          <a:p>
            <a:pPr lvl="4">
              <a:lnSpc>
                <a:spcPct val="150000"/>
              </a:lnSpc>
            </a:pPr>
            <a:endParaRPr lang="en-GB" sz="1800" kern="0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B86A58-D038-5153-5FA0-4719615B24AA}"/>
              </a:ext>
            </a:extLst>
          </p:cNvPr>
          <p:cNvSpPr txBox="1">
            <a:spLocks/>
          </p:cNvSpPr>
          <p:nvPr/>
        </p:nvSpPr>
        <p:spPr>
          <a:xfrm>
            <a:off x="693546" y="528087"/>
            <a:ext cx="3476624" cy="144000"/>
          </a:xfrm>
          <a:prstGeom prst="rect">
            <a:avLst/>
          </a:prstGeom>
        </p:spPr>
        <p:txBody>
          <a:bodyPr/>
          <a:lstStyle>
            <a:lvl1pPr marL="325484" indent="-325484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7995" indent="-271236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90507" indent="-218381" algn="l" defTabSz="436759" rtl="0" eaLnBrk="0" fontAlgn="base" hangingPunct="0">
              <a:lnSpc>
                <a:spcPct val="93000"/>
              </a:lnSpc>
              <a:spcBef>
                <a:spcPts val="57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7265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62634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0326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03863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00445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405052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kern="0" dirty="0"/>
          </a:p>
        </p:txBody>
      </p:sp>
      <p:grpSp>
        <p:nvGrpSpPr>
          <p:cNvPr id="12" name="AkzoNobel">
            <a:extLst>
              <a:ext uri="{FF2B5EF4-FFF2-40B4-BE49-F238E27FC236}">
                <a16:creationId xmlns:a16="http://schemas.microsoft.com/office/drawing/2014/main" id="{3B0EA0C4-EED8-D66E-4F2B-45088FE1AF83}"/>
              </a:ext>
            </a:extLst>
          </p:cNvPr>
          <p:cNvGrpSpPr>
            <a:grpSpLocks noChangeAspect="1"/>
          </p:cNvGrpSpPr>
          <p:nvPr/>
        </p:nvGrpSpPr>
        <p:grpSpPr>
          <a:xfrm>
            <a:off x="10764000" y="6231600"/>
            <a:ext cx="840221" cy="122409"/>
            <a:chOff x="5621052" y="1685542"/>
            <a:chExt cx="2035511" cy="296547"/>
          </a:xfrm>
          <a:solidFill>
            <a:schemeClr val="bg1"/>
          </a:solidFill>
        </p:grpSpPr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1ACE5417-D65C-D576-63D6-B8FD36763C4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143261" y="1768783"/>
              <a:ext cx="183391" cy="208754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37815577-022D-A684-5904-8DB98867771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88485" y="1768783"/>
              <a:ext cx="141120" cy="20875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2B9557A6-4B08-1197-FA55-5B7BC4F86C4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913047" y="1685542"/>
              <a:ext cx="70885" cy="29199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8CA99611-B814-E134-65C9-257CB1A0BC8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621052" y="1707002"/>
              <a:ext cx="267283" cy="270534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294E59DA-CABF-179C-E5E3-E3561D111B0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338358" y="1764231"/>
              <a:ext cx="221760" cy="217858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2038BF08-B555-8DDF-FBA4-627D5A1ED3B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591984" y="1705702"/>
              <a:ext cx="236718" cy="27183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AAC38E16-6E54-1B14-8443-A2EC92A04EE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60567" y="1764231"/>
              <a:ext cx="219809" cy="217858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822A8830-CFE9-FA50-517D-F2975F9283D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347659" y="1764231"/>
              <a:ext cx="207453" cy="217858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BFD7147E-3718-7553-1A00-15CFF41D84C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112893" y="1685542"/>
              <a:ext cx="208754" cy="291995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D234423B-88F2-C2DB-26DE-0DFA01429C0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584377" y="1685542"/>
              <a:ext cx="72186" cy="29199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32EAD8F-0441-4EBF-75B1-157D4A15FCAE}"/>
              </a:ext>
            </a:extLst>
          </p:cNvPr>
          <p:cNvSpPr txBox="1">
            <a:spLocks/>
          </p:cNvSpPr>
          <p:nvPr/>
        </p:nvSpPr>
        <p:spPr>
          <a:xfrm>
            <a:off x="339056" y="1203582"/>
            <a:ext cx="4045085" cy="1341827"/>
          </a:xfrm>
          <a:prstGeom prst="rect">
            <a:avLst/>
          </a:prstGeom>
        </p:spPr>
        <p:txBody>
          <a:bodyPr anchor="ctr"/>
          <a:lstStyle>
            <a:lvl1pPr marL="325484" indent="-325484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7995" indent="-271236" algn="l" defTabSz="436759" rtl="0" eaLnBrk="0" fontAlgn="base" hangingPunct="0">
              <a:lnSpc>
                <a:spcPct val="93000"/>
              </a:lnSpc>
              <a:spcBef>
                <a:spcPts val="32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90507" indent="-218381" algn="l" defTabSz="436759" rtl="0" eaLnBrk="0" fontAlgn="base" hangingPunct="0">
              <a:lnSpc>
                <a:spcPct val="93000"/>
              </a:lnSpc>
              <a:spcBef>
                <a:spcPts val="57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7265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62634" indent="-218381" algn="l" defTabSz="436759" rtl="0" eaLnBrk="0" fontAlgn="base" hangingPunct="0">
              <a:lnSpc>
                <a:spcPct val="93000"/>
              </a:lnSpc>
              <a:spcBef>
                <a:spcPts val="48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0326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03863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004459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405052" indent="-200298" algn="l" defTabSz="400596" rtl="0" fontAlgn="base">
              <a:lnSpc>
                <a:spcPct val="93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 err="1"/>
              <a:t>Autosurfacer</a:t>
            </a:r>
            <a:r>
              <a:rPr lang="en-US" kern="0" baseline="30000" dirty="0" err="1"/>
              <a:t>TM</a:t>
            </a:r>
            <a:r>
              <a:rPr lang="en-US" kern="0" baseline="30000" dirty="0"/>
              <a:t> </a:t>
            </a:r>
            <a:r>
              <a:rPr lang="en-US" kern="0" dirty="0"/>
              <a:t>UV </a:t>
            </a:r>
            <a:r>
              <a:rPr lang="hu-HU" kern="0" dirty="0"/>
              <a:t>használatával 50%-</a:t>
            </a:r>
            <a:r>
              <a:rPr lang="hu-HU" kern="0" dirty="0" err="1"/>
              <a:t>al</a:t>
            </a:r>
            <a:r>
              <a:rPr lang="hu-HU" kern="0" dirty="0"/>
              <a:t> kevesebb anyagot használunk</a:t>
            </a:r>
            <a:endParaRPr lang="en-US" kern="0" dirty="0"/>
          </a:p>
        </p:txBody>
      </p:sp>
      <p:pic>
        <p:nvPicPr>
          <p:cNvPr id="25" name="Obraz 1">
            <a:extLst>
              <a:ext uri="{FF2B5EF4-FFF2-40B4-BE49-F238E27FC236}">
                <a16:creationId xmlns:a16="http://schemas.microsoft.com/office/drawing/2014/main" id="{1C3580A2-1597-FA47-2067-77B224393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209" y="5016976"/>
            <a:ext cx="1088891" cy="1335153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B093D673-F369-FAF9-FB47-F60BD2CB9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6" y="5615221"/>
            <a:ext cx="1545655" cy="7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873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round/>
          <a:headEnd/>
          <a:tailEnd/>
        </a:ln>
      </a:spPr>
      <a:bodyPr lIns="0" tIns="0" rIns="0" bIns="0"/>
      <a:lstStyle>
        <a:defPPr algn="l" defTabSz="498475">
          <a:lnSpc>
            <a:spcPct val="100000"/>
          </a:lnSpc>
          <a:spcBef>
            <a:spcPts val="375"/>
          </a:spcBef>
          <a:tabLst>
            <a:tab pos="10328275" algn="l"/>
            <a:tab pos="11323638" algn="l"/>
          </a:tabLst>
          <a:defRPr sz="1400" i="0" dirty="0" err="1">
            <a:solidFill>
              <a:schemeClr val="tx1"/>
            </a:solidFill>
            <a:latin typeface="AutonetHea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round/>
          <a:headEnd/>
          <a:tailEnd/>
        </a:ln>
      </a:spPr>
      <a:bodyPr lIns="0" tIns="0" rIns="0" bIns="0"/>
      <a:lstStyle>
        <a:defPPr algn="l" defTabSz="498475">
          <a:lnSpc>
            <a:spcPct val="100000"/>
          </a:lnSpc>
          <a:spcBef>
            <a:spcPts val="375"/>
          </a:spcBef>
          <a:tabLst>
            <a:tab pos="10328275" algn="l"/>
            <a:tab pos="11323638" algn="l"/>
          </a:tabLst>
          <a:defRPr sz="1400" i="0" dirty="0" err="1">
            <a:solidFill>
              <a:schemeClr val="tx1"/>
            </a:solidFill>
            <a:latin typeface="AutonetHea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7042</TotalTime>
  <Words>508</Words>
  <Application>Microsoft Office PowerPoint</Application>
  <PresentationFormat>Diavetítés a képernyőre (4:3 oldalarány)</PresentationFormat>
  <Paragraphs>128</Paragraphs>
  <Slides>11</Slides>
  <Notes>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23" baseType="lpstr">
      <vt:lpstr>Arial</vt:lpstr>
      <vt:lpstr>AutonetBody</vt:lpstr>
      <vt:lpstr>Calibri</vt:lpstr>
      <vt:lpstr>LiberationSans</vt:lpstr>
      <vt:lpstr>Lucida Sans Unicode</vt:lpstr>
      <vt:lpstr>Microsoft Sans Serif</vt:lpstr>
      <vt:lpstr>Times New Roman</vt:lpstr>
      <vt:lpstr>VWAGTheSans-Regular</vt:lpstr>
      <vt:lpstr>Webdings</vt:lpstr>
      <vt:lpstr>Default Design</vt:lpstr>
      <vt:lpstr>1_Default Design</vt:lpstr>
      <vt:lpstr>Worksheet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tamas.ilonczai</dc:creator>
  <cp:lastModifiedBy>Polenyik Tibor</cp:lastModifiedBy>
  <cp:revision>127</cp:revision>
  <dcterms:created xsi:type="dcterms:W3CDTF">2014-12-16T09:06:38Z</dcterms:created>
  <dcterms:modified xsi:type="dcterms:W3CDTF">2022-09-30T09:53:11Z</dcterms:modified>
</cp:coreProperties>
</file>