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comments/modernComment_136_6D66F11F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84" r:id="rId2"/>
    <p:sldId id="256" r:id="rId3"/>
    <p:sldId id="258" r:id="rId4"/>
    <p:sldId id="272" r:id="rId5"/>
    <p:sldId id="310" r:id="rId6"/>
    <p:sldId id="313" r:id="rId7"/>
    <p:sldId id="314" r:id="rId8"/>
    <p:sldId id="307" r:id="rId9"/>
    <p:sldId id="288" r:id="rId10"/>
    <p:sldId id="277" r:id="rId11"/>
    <p:sldId id="315" r:id="rId12"/>
    <p:sldId id="28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0000500000000000000" pitchFamily="2" charset="-18"/>
      <p:regular r:id="rId19"/>
      <p:bold r:id="rId20"/>
      <p:italic r:id="rId21"/>
      <p:boldItalic r:id="rId22"/>
    </p:embeddedFont>
    <p:embeddedFont>
      <p:font typeface="Montserrat SemiBold" panose="00000700000000000000" pitchFamily="2" charset="-18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C346B6-10B2-2FA2-BA6B-E8838D51BF97}" name="Bertalan Halász" initials="BH" userId="Bertalan Halász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19C"/>
    <a:srgbClr val="457DD8"/>
    <a:srgbClr val="F7F7F7"/>
    <a:srgbClr val="41B964"/>
    <a:srgbClr val="C7CDCB"/>
    <a:srgbClr val="C2DAED"/>
    <a:srgbClr val="2F6DD4"/>
    <a:srgbClr val="BBC6C2"/>
    <a:srgbClr val="FCE4D6"/>
    <a:srgbClr val="CFD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microsoft.com/office/2018/10/relationships/authors" Target="authors.xml"/></Relationships>
</file>

<file path=ppt/comments/modernComment_136_6D66F1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28BCA3-012C-48DC-BC88-BF129554BE27}" authorId="{52C346B6-10B2-2FA2-BA6B-E8838D51BF97}" created="2022-09-19T12:35:18.723">
    <pc:sldMkLst xmlns:pc="http://schemas.microsoft.com/office/powerpoint/2013/main/command">
      <pc:docMk/>
      <pc:sldMk cId="1835462943" sldId="310"/>
    </pc:sldMkLst>
    <p188:txBody>
      <a:bodyPr/>
      <a:lstStyle/>
      <a:p>
        <a:r>
          <a:rPr lang="hu-HU"/>
          <a:t>Autohero internal production capacity now stands at 132,000 vehicles per year at full capacity.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AA90D-CA71-482D-852C-E5F31F895779}" type="datetimeFigureOut">
              <a:rPr lang="en-ID" smtClean="0"/>
              <a:t>20/09/2022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81A16-6BF5-4873-87C3-CA20FBB3BEA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07956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1168C3-F177-730E-B732-42B5141743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807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29C26FC-6357-0BBD-82E6-186A89437B53}"/>
              </a:ext>
            </a:extLst>
          </p:cNvPr>
          <p:cNvSpPr/>
          <p:nvPr userDrawn="1"/>
        </p:nvSpPr>
        <p:spPr>
          <a:xfrm>
            <a:off x="8313698" y="2456596"/>
            <a:ext cx="3878302" cy="4401403"/>
          </a:xfrm>
          <a:custGeom>
            <a:avLst/>
            <a:gdLst>
              <a:gd name="connsiteX0" fmla="*/ 2884830 w 5083944"/>
              <a:gd name="connsiteY0" fmla="*/ 0 h 5769660"/>
              <a:gd name="connsiteX1" fmla="*/ 4924713 w 5083944"/>
              <a:gd name="connsiteY1" fmla="*/ 844947 h 5769660"/>
              <a:gd name="connsiteX2" fmla="*/ 5083944 w 5083944"/>
              <a:gd name="connsiteY2" fmla="*/ 1020146 h 5769660"/>
              <a:gd name="connsiteX3" fmla="*/ 5083944 w 5083944"/>
              <a:gd name="connsiteY3" fmla="*/ 4749515 h 5769660"/>
              <a:gd name="connsiteX4" fmla="*/ 4924713 w 5083944"/>
              <a:gd name="connsiteY4" fmla="*/ 4924713 h 5769660"/>
              <a:gd name="connsiteX5" fmla="*/ 2884830 w 5083944"/>
              <a:gd name="connsiteY5" fmla="*/ 5769660 h 5769660"/>
              <a:gd name="connsiteX6" fmla="*/ 0 w 5083944"/>
              <a:gd name="connsiteY6" fmla="*/ 2884830 h 5769660"/>
              <a:gd name="connsiteX7" fmla="*/ 2884830 w 5083944"/>
              <a:gd name="connsiteY7" fmla="*/ 0 h 57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83944" h="5769660">
                <a:moveTo>
                  <a:pt x="2884830" y="0"/>
                </a:moveTo>
                <a:cubicBezTo>
                  <a:pt x="3681454" y="0"/>
                  <a:pt x="4402661" y="322896"/>
                  <a:pt x="4924713" y="844947"/>
                </a:cubicBezTo>
                <a:lnTo>
                  <a:pt x="5083944" y="1020146"/>
                </a:lnTo>
                <a:lnTo>
                  <a:pt x="5083944" y="4749515"/>
                </a:lnTo>
                <a:lnTo>
                  <a:pt x="4924713" y="4924713"/>
                </a:lnTo>
                <a:cubicBezTo>
                  <a:pt x="4402661" y="5446765"/>
                  <a:pt x="3681454" y="5769660"/>
                  <a:pt x="2884830" y="5769660"/>
                </a:cubicBezTo>
                <a:cubicBezTo>
                  <a:pt x="1291582" y="5769660"/>
                  <a:pt x="0" y="4478078"/>
                  <a:pt x="0" y="2884830"/>
                </a:cubicBezTo>
                <a:cubicBezTo>
                  <a:pt x="0" y="1291582"/>
                  <a:pt x="1291582" y="0"/>
                  <a:pt x="2884830" y="0"/>
                </a:cubicBezTo>
                <a:close/>
              </a:path>
            </a:pathLst>
          </a:cu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b="0" i="0" dirty="0"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E934C47-7DAE-B378-F3F9-2B7B7D868D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68712" y="3171491"/>
            <a:ext cx="3523288" cy="3686510"/>
          </a:xfrm>
          <a:custGeom>
            <a:avLst/>
            <a:gdLst>
              <a:gd name="connsiteX0" fmla="*/ 3200400 w 4618566"/>
              <a:gd name="connsiteY0" fmla="*/ 0 h 4832529"/>
              <a:gd name="connsiteX1" fmla="*/ 4446140 w 4618566"/>
              <a:gd name="connsiteY1" fmla="*/ 251504 h 4832529"/>
              <a:gd name="connsiteX2" fmla="*/ 4618566 w 4618566"/>
              <a:gd name="connsiteY2" fmla="*/ 334566 h 4832529"/>
              <a:gd name="connsiteX3" fmla="*/ 4618566 w 4618566"/>
              <a:gd name="connsiteY3" fmla="*/ 4832529 h 4832529"/>
              <a:gd name="connsiteX4" fmla="*/ 451050 w 4618566"/>
              <a:gd name="connsiteY4" fmla="*/ 4832529 h 4832529"/>
              <a:gd name="connsiteX5" fmla="*/ 386271 w 4618566"/>
              <a:gd name="connsiteY5" fmla="*/ 4725901 h 4832529"/>
              <a:gd name="connsiteX6" fmla="*/ 0 w 4618566"/>
              <a:gd name="connsiteY6" fmla="*/ 3200400 h 4832529"/>
              <a:gd name="connsiteX7" fmla="*/ 3200400 w 4618566"/>
              <a:gd name="connsiteY7" fmla="*/ 0 h 483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8566" h="4832529">
                <a:moveTo>
                  <a:pt x="3200400" y="0"/>
                </a:moveTo>
                <a:cubicBezTo>
                  <a:pt x="3642283" y="0"/>
                  <a:pt x="4063249" y="89555"/>
                  <a:pt x="4446140" y="251504"/>
                </a:cubicBezTo>
                <a:lnTo>
                  <a:pt x="4618566" y="334566"/>
                </a:lnTo>
                <a:lnTo>
                  <a:pt x="4618566" y="4832529"/>
                </a:lnTo>
                <a:lnTo>
                  <a:pt x="451050" y="4832529"/>
                </a:lnTo>
                <a:lnTo>
                  <a:pt x="386271" y="4725901"/>
                </a:lnTo>
                <a:cubicBezTo>
                  <a:pt x="139929" y="4272426"/>
                  <a:pt x="0" y="3752754"/>
                  <a:pt x="0" y="3200400"/>
                </a:cubicBezTo>
                <a:cubicBezTo>
                  <a:pt x="0" y="1432868"/>
                  <a:pt x="1432868" y="0"/>
                  <a:pt x="320040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2169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99C1CC6-4B43-581C-0327-59B12E48E6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69970" cy="4732512"/>
          </a:xfrm>
          <a:custGeom>
            <a:avLst/>
            <a:gdLst>
              <a:gd name="connsiteX0" fmla="*/ 0 w 5369970"/>
              <a:gd name="connsiteY0" fmla="*/ 0 h 4732512"/>
              <a:gd name="connsiteX1" fmla="*/ 4979683 w 5369970"/>
              <a:gd name="connsiteY1" fmla="*/ 0 h 4732512"/>
              <a:gd name="connsiteX2" fmla="*/ 4983699 w 5369970"/>
              <a:gd name="connsiteY2" fmla="*/ 6612 h 4732512"/>
              <a:gd name="connsiteX3" fmla="*/ 5369970 w 5369970"/>
              <a:gd name="connsiteY3" fmla="*/ 1532112 h 4732512"/>
              <a:gd name="connsiteX4" fmla="*/ 2169570 w 5369970"/>
              <a:gd name="connsiteY4" fmla="*/ 4732512 h 4732512"/>
              <a:gd name="connsiteX5" fmla="*/ 133819 w 5369970"/>
              <a:gd name="connsiteY5" fmla="*/ 4001696 h 4732512"/>
              <a:gd name="connsiteX6" fmla="*/ 0 w 5369970"/>
              <a:gd name="connsiteY6" fmla="*/ 3880074 h 473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9970" h="4732512">
                <a:moveTo>
                  <a:pt x="0" y="0"/>
                </a:moveTo>
                <a:lnTo>
                  <a:pt x="4979683" y="0"/>
                </a:lnTo>
                <a:lnTo>
                  <a:pt x="4983699" y="6612"/>
                </a:lnTo>
                <a:cubicBezTo>
                  <a:pt x="5230042" y="460087"/>
                  <a:pt x="5369970" y="979758"/>
                  <a:pt x="5369970" y="1532112"/>
                </a:cubicBezTo>
                <a:cubicBezTo>
                  <a:pt x="5369970" y="3299644"/>
                  <a:pt x="3937102" y="4732512"/>
                  <a:pt x="2169570" y="4732512"/>
                </a:cubicBezTo>
                <a:cubicBezTo>
                  <a:pt x="1396275" y="4732512"/>
                  <a:pt x="687036" y="4458252"/>
                  <a:pt x="133819" y="4001696"/>
                </a:cubicBezTo>
                <a:lnTo>
                  <a:pt x="0" y="388007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F6358C3-036D-F0FC-483E-F2757FB498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32136" y="2979516"/>
            <a:ext cx="3350674" cy="3350674"/>
          </a:xfrm>
          <a:custGeom>
            <a:avLst/>
            <a:gdLst>
              <a:gd name="connsiteX0" fmla="*/ 1675337 w 3350674"/>
              <a:gd name="connsiteY0" fmla="*/ 0 h 3350674"/>
              <a:gd name="connsiteX1" fmla="*/ 3350674 w 3350674"/>
              <a:gd name="connsiteY1" fmla="*/ 1675337 h 3350674"/>
              <a:gd name="connsiteX2" fmla="*/ 1675337 w 3350674"/>
              <a:gd name="connsiteY2" fmla="*/ 3350674 h 3350674"/>
              <a:gd name="connsiteX3" fmla="*/ 0 w 3350674"/>
              <a:gd name="connsiteY3" fmla="*/ 1675337 h 3350674"/>
              <a:gd name="connsiteX4" fmla="*/ 1675337 w 3350674"/>
              <a:gd name="connsiteY4" fmla="*/ 0 h 335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674" h="3350674">
                <a:moveTo>
                  <a:pt x="1675337" y="0"/>
                </a:moveTo>
                <a:cubicBezTo>
                  <a:pt x="2600600" y="0"/>
                  <a:pt x="3350674" y="750074"/>
                  <a:pt x="3350674" y="1675337"/>
                </a:cubicBezTo>
                <a:cubicBezTo>
                  <a:pt x="3350674" y="2600600"/>
                  <a:pt x="2600600" y="3350674"/>
                  <a:pt x="1675337" y="3350674"/>
                </a:cubicBezTo>
                <a:cubicBezTo>
                  <a:pt x="750074" y="3350674"/>
                  <a:pt x="0" y="2600600"/>
                  <a:pt x="0" y="1675337"/>
                </a:cubicBezTo>
                <a:cubicBezTo>
                  <a:pt x="0" y="750074"/>
                  <a:pt x="750074" y="0"/>
                  <a:pt x="167533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C581150-0332-B2C3-8F91-CEF4DFFCF2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65941" y="492891"/>
            <a:ext cx="3452688" cy="3452688"/>
          </a:xfrm>
          <a:custGeom>
            <a:avLst/>
            <a:gdLst>
              <a:gd name="connsiteX0" fmla="*/ 1726344 w 3452688"/>
              <a:gd name="connsiteY0" fmla="*/ 0 h 3452688"/>
              <a:gd name="connsiteX1" fmla="*/ 3452688 w 3452688"/>
              <a:gd name="connsiteY1" fmla="*/ 1726344 h 3452688"/>
              <a:gd name="connsiteX2" fmla="*/ 1726344 w 3452688"/>
              <a:gd name="connsiteY2" fmla="*/ 3452688 h 3452688"/>
              <a:gd name="connsiteX3" fmla="*/ 0 w 3452688"/>
              <a:gd name="connsiteY3" fmla="*/ 1726344 h 3452688"/>
              <a:gd name="connsiteX4" fmla="*/ 1726344 w 3452688"/>
              <a:gd name="connsiteY4" fmla="*/ 0 h 345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2688" h="3452688">
                <a:moveTo>
                  <a:pt x="1726344" y="0"/>
                </a:moveTo>
                <a:cubicBezTo>
                  <a:pt x="2679777" y="0"/>
                  <a:pt x="3452688" y="772911"/>
                  <a:pt x="3452688" y="1726344"/>
                </a:cubicBezTo>
                <a:cubicBezTo>
                  <a:pt x="3452688" y="2679777"/>
                  <a:pt x="2679777" y="3452688"/>
                  <a:pt x="1726344" y="3452688"/>
                </a:cubicBezTo>
                <a:cubicBezTo>
                  <a:pt x="772911" y="3452688"/>
                  <a:pt x="0" y="2679777"/>
                  <a:pt x="0" y="1726344"/>
                </a:cubicBezTo>
                <a:cubicBezTo>
                  <a:pt x="0" y="772911"/>
                  <a:pt x="772911" y="0"/>
                  <a:pt x="172634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8972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0E489D-70AB-1E09-6BDD-90C080430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80954" y="3086100"/>
            <a:ext cx="2624528" cy="2624528"/>
          </a:xfrm>
          <a:custGeom>
            <a:avLst/>
            <a:gdLst>
              <a:gd name="connsiteX0" fmla="*/ 1312264 w 2624528"/>
              <a:gd name="connsiteY0" fmla="*/ 0 h 2624528"/>
              <a:gd name="connsiteX1" fmla="*/ 2624528 w 2624528"/>
              <a:gd name="connsiteY1" fmla="*/ 1312264 h 2624528"/>
              <a:gd name="connsiteX2" fmla="*/ 1312264 w 2624528"/>
              <a:gd name="connsiteY2" fmla="*/ 2624528 h 2624528"/>
              <a:gd name="connsiteX3" fmla="*/ 0 w 2624528"/>
              <a:gd name="connsiteY3" fmla="*/ 1312264 h 2624528"/>
              <a:gd name="connsiteX4" fmla="*/ 1312264 w 2624528"/>
              <a:gd name="connsiteY4" fmla="*/ 0 h 262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528" h="2624528">
                <a:moveTo>
                  <a:pt x="1312264" y="0"/>
                </a:moveTo>
                <a:cubicBezTo>
                  <a:pt x="2037007" y="0"/>
                  <a:pt x="2624528" y="587521"/>
                  <a:pt x="2624528" y="1312264"/>
                </a:cubicBezTo>
                <a:cubicBezTo>
                  <a:pt x="2624528" y="2037007"/>
                  <a:pt x="2037007" y="2624528"/>
                  <a:pt x="1312264" y="2624528"/>
                </a:cubicBezTo>
                <a:cubicBezTo>
                  <a:pt x="587521" y="2624528"/>
                  <a:pt x="0" y="2037007"/>
                  <a:pt x="0" y="1312264"/>
                </a:cubicBezTo>
                <a:cubicBezTo>
                  <a:pt x="0" y="587521"/>
                  <a:pt x="587521" y="0"/>
                  <a:pt x="131226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7189741-862D-C326-C860-985F404E1E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79736" y="3086100"/>
            <a:ext cx="1312264" cy="2624528"/>
          </a:xfrm>
          <a:custGeom>
            <a:avLst/>
            <a:gdLst>
              <a:gd name="connsiteX0" fmla="*/ 1312264 w 1312264"/>
              <a:gd name="connsiteY0" fmla="*/ 0 h 2624528"/>
              <a:gd name="connsiteX1" fmla="*/ 1312264 w 1312264"/>
              <a:gd name="connsiteY1" fmla="*/ 2624528 h 2624528"/>
              <a:gd name="connsiteX2" fmla="*/ 0 w 1312264"/>
              <a:gd name="connsiteY2" fmla="*/ 1312264 h 2624528"/>
              <a:gd name="connsiteX3" fmla="*/ 1312264 w 1312264"/>
              <a:gd name="connsiteY3" fmla="*/ 0 h 262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2264" h="2624528">
                <a:moveTo>
                  <a:pt x="1312264" y="0"/>
                </a:moveTo>
                <a:lnTo>
                  <a:pt x="1312264" y="2624528"/>
                </a:lnTo>
                <a:cubicBezTo>
                  <a:pt x="587521" y="2624528"/>
                  <a:pt x="0" y="2037007"/>
                  <a:pt x="0" y="1312264"/>
                </a:cubicBezTo>
                <a:cubicBezTo>
                  <a:pt x="0" y="587521"/>
                  <a:pt x="587521" y="0"/>
                  <a:pt x="131226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6724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88AB994-07E0-2ABB-4A95-C8DE538EF7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9887" y="1193113"/>
            <a:ext cx="4758348" cy="4758348"/>
          </a:xfrm>
          <a:custGeom>
            <a:avLst/>
            <a:gdLst>
              <a:gd name="connsiteX0" fmla="*/ 2379174 w 4758348"/>
              <a:gd name="connsiteY0" fmla="*/ 0 h 4758348"/>
              <a:gd name="connsiteX1" fmla="*/ 4758348 w 4758348"/>
              <a:gd name="connsiteY1" fmla="*/ 2379174 h 4758348"/>
              <a:gd name="connsiteX2" fmla="*/ 2379174 w 4758348"/>
              <a:gd name="connsiteY2" fmla="*/ 4758348 h 4758348"/>
              <a:gd name="connsiteX3" fmla="*/ 0 w 4758348"/>
              <a:gd name="connsiteY3" fmla="*/ 2379174 h 4758348"/>
              <a:gd name="connsiteX4" fmla="*/ 2379174 w 4758348"/>
              <a:gd name="connsiteY4" fmla="*/ 0 h 475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8348" h="4758348">
                <a:moveTo>
                  <a:pt x="2379174" y="0"/>
                </a:moveTo>
                <a:cubicBezTo>
                  <a:pt x="3693156" y="0"/>
                  <a:pt x="4758348" y="1065192"/>
                  <a:pt x="4758348" y="2379174"/>
                </a:cubicBezTo>
                <a:cubicBezTo>
                  <a:pt x="4758348" y="3693156"/>
                  <a:pt x="3693156" y="4758348"/>
                  <a:pt x="2379174" y="4758348"/>
                </a:cubicBezTo>
                <a:cubicBezTo>
                  <a:pt x="1065192" y="4758348"/>
                  <a:pt x="0" y="3693156"/>
                  <a:pt x="0" y="2379174"/>
                </a:cubicBezTo>
                <a:cubicBezTo>
                  <a:pt x="0" y="1065192"/>
                  <a:pt x="1065192" y="0"/>
                  <a:pt x="237917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125F96-595A-F815-25E1-5BB7D252F9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61559" y="885925"/>
            <a:ext cx="5086152" cy="5086150"/>
          </a:xfrm>
          <a:custGeom>
            <a:avLst/>
            <a:gdLst>
              <a:gd name="connsiteX0" fmla="*/ 2543076 w 5086152"/>
              <a:gd name="connsiteY0" fmla="*/ 0 h 5086150"/>
              <a:gd name="connsiteX1" fmla="*/ 5086152 w 5086152"/>
              <a:gd name="connsiteY1" fmla="*/ 2543075 h 5086150"/>
              <a:gd name="connsiteX2" fmla="*/ 2543076 w 5086152"/>
              <a:gd name="connsiteY2" fmla="*/ 5086150 h 5086150"/>
              <a:gd name="connsiteX3" fmla="*/ 0 w 5086152"/>
              <a:gd name="connsiteY3" fmla="*/ 2543075 h 5086150"/>
              <a:gd name="connsiteX4" fmla="*/ 2543076 w 5086152"/>
              <a:gd name="connsiteY4" fmla="*/ 0 h 50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6152" h="5086150">
                <a:moveTo>
                  <a:pt x="2543076" y="0"/>
                </a:moveTo>
                <a:cubicBezTo>
                  <a:pt x="3947578" y="0"/>
                  <a:pt x="5086152" y="1138573"/>
                  <a:pt x="5086152" y="2543075"/>
                </a:cubicBezTo>
                <a:cubicBezTo>
                  <a:pt x="5086152" y="3947577"/>
                  <a:pt x="3947578" y="5086150"/>
                  <a:pt x="2543076" y="5086150"/>
                </a:cubicBezTo>
                <a:cubicBezTo>
                  <a:pt x="1138574" y="5086150"/>
                  <a:pt x="0" y="3947577"/>
                  <a:pt x="0" y="2543075"/>
                </a:cubicBezTo>
                <a:cubicBezTo>
                  <a:pt x="0" y="1138573"/>
                  <a:pt x="1138574" y="0"/>
                  <a:pt x="25430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8473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34DE2B9-B089-39A2-7E61-D25C1654C2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62100" y="0"/>
            <a:ext cx="10629900" cy="6858000"/>
          </a:xfrm>
          <a:custGeom>
            <a:avLst/>
            <a:gdLst>
              <a:gd name="connsiteX0" fmla="*/ 0 w 10629900"/>
              <a:gd name="connsiteY0" fmla="*/ 0 h 6858000"/>
              <a:gd name="connsiteX1" fmla="*/ 10629900 w 10629900"/>
              <a:gd name="connsiteY1" fmla="*/ 0 h 6858000"/>
              <a:gd name="connsiteX2" fmla="*/ 10629900 w 10629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29900" h="6858000">
                <a:moveTo>
                  <a:pt x="0" y="0"/>
                </a:moveTo>
                <a:lnTo>
                  <a:pt x="10629900" y="0"/>
                </a:lnTo>
                <a:lnTo>
                  <a:pt x="1062990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6413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C28EDB-62D1-EB1F-921D-97EF3A383A71}"/>
              </a:ext>
            </a:extLst>
          </p:cNvPr>
          <p:cNvSpPr/>
          <p:nvPr userDrawn="1"/>
        </p:nvSpPr>
        <p:spPr>
          <a:xfrm>
            <a:off x="8999621" y="1308244"/>
            <a:ext cx="2201978" cy="4241512"/>
          </a:xfrm>
          <a:prstGeom prst="roundRect">
            <a:avLst>
              <a:gd name="adj" fmla="val 14184"/>
            </a:avLst>
          </a:pr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0" i="0" dirty="0">
              <a:latin typeface="Montserrat" pitchFamily="2" charset="77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25E4AF6-BFC1-9A39-AAFE-A344F91E0D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4400" y="1935807"/>
            <a:ext cx="4271809" cy="1992907"/>
          </a:xfrm>
          <a:custGeom>
            <a:avLst/>
            <a:gdLst>
              <a:gd name="connsiteX0" fmla="*/ 226275 w 4271809"/>
              <a:gd name="connsiteY0" fmla="*/ 0 h 1992907"/>
              <a:gd name="connsiteX1" fmla="*/ 4045534 w 4271809"/>
              <a:gd name="connsiteY1" fmla="*/ 0 h 1992907"/>
              <a:gd name="connsiteX2" fmla="*/ 4271809 w 4271809"/>
              <a:gd name="connsiteY2" fmla="*/ 226275 h 1992907"/>
              <a:gd name="connsiteX3" fmla="*/ 4271809 w 4271809"/>
              <a:gd name="connsiteY3" fmla="*/ 1766632 h 1992907"/>
              <a:gd name="connsiteX4" fmla="*/ 4045534 w 4271809"/>
              <a:gd name="connsiteY4" fmla="*/ 1992907 h 1992907"/>
              <a:gd name="connsiteX5" fmla="*/ 226275 w 4271809"/>
              <a:gd name="connsiteY5" fmla="*/ 1992907 h 1992907"/>
              <a:gd name="connsiteX6" fmla="*/ 0 w 4271809"/>
              <a:gd name="connsiteY6" fmla="*/ 1766632 h 1992907"/>
              <a:gd name="connsiteX7" fmla="*/ 0 w 4271809"/>
              <a:gd name="connsiteY7" fmla="*/ 226275 h 1992907"/>
              <a:gd name="connsiteX8" fmla="*/ 226275 w 4271809"/>
              <a:gd name="connsiteY8" fmla="*/ 0 h 1992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1809" h="1992907">
                <a:moveTo>
                  <a:pt x="226275" y="0"/>
                </a:moveTo>
                <a:lnTo>
                  <a:pt x="4045534" y="0"/>
                </a:lnTo>
                <a:cubicBezTo>
                  <a:pt x="4170502" y="0"/>
                  <a:pt x="4271809" y="101307"/>
                  <a:pt x="4271809" y="226275"/>
                </a:cubicBezTo>
                <a:lnTo>
                  <a:pt x="4271809" y="1766632"/>
                </a:lnTo>
                <a:cubicBezTo>
                  <a:pt x="4271809" y="1891600"/>
                  <a:pt x="4170502" y="1992907"/>
                  <a:pt x="4045534" y="1992907"/>
                </a:cubicBezTo>
                <a:lnTo>
                  <a:pt x="226275" y="1992907"/>
                </a:lnTo>
                <a:cubicBezTo>
                  <a:pt x="101307" y="1992907"/>
                  <a:pt x="0" y="1891600"/>
                  <a:pt x="0" y="1766632"/>
                </a:cubicBezTo>
                <a:lnTo>
                  <a:pt x="0" y="226275"/>
                </a:lnTo>
                <a:cubicBezTo>
                  <a:pt x="0" y="101307"/>
                  <a:pt x="101307" y="0"/>
                  <a:pt x="22627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1398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DA916D-1350-4751-14BC-7083632E78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0486" y="2436436"/>
            <a:ext cx="2624666" cy="2869458"/>
          </a:xfrm>
          <a:custGeom>
            <a:avLst/>
            <a:gdLst>
              <a:gd name="connsiteX0" fmla="*/ 298005 w 2624666"/>
              <a:gd name="connsiteY0" fmla="*/ 0 h 2869458"/>
              <a:gd name="connsiteX1" fmla="*/ 2326661 w 2624666"/>
              <a:gd name="connsiteY1" fmla="*/ 0 h 2869458"/>
              <a:gd name="connsiteX2" fmla="*/ 2624666 w 2624666"/>
              <a:gd name="connsiteY2" fmla="*/ 298005 h 2869458"/>
              <a:gd name="connsiteX3" fmla="*/ 2624666 w 2624666"/>
              <a:gd name="connsiteY3" fmla="*/ 2571453 h 2869458"/>
              <a:gd name="connsiteX4" fmla="*/ 2326661 w 2624666"/>
              <a:gd name="connsiteY4" fmla="*/ 2869458 h 2869458"/>
              <a:gd name="connsiteX5" fmla="*/ 298005 w 2624666"/>
              <a:gd name="connsiteY5" fmla="*/ 2869458 h 2869458"/>
              <a:gd name="connsiteX6" fmla="*/ 0 w 2624666"/>
              <a:gd name="connsiteY6" fmla="*/ 2571453 h 2869458"/>
              <a:gd name="connsiteX7" fmla="*/ 0 w 2624666"/>
              <a:gd name="connsiteY7" fmla="*/ 298005 h 2869458"/>
              <a:gd name="connsiteX8" fmla="*/ 298005 w 2624666"/>
              <a:gd name="connsiteY8" fmla="*/ 0 h 286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4666" h="2869458">
                <a:moveTo>
                  <a:pt x="298005" y="0"/>
                </a:moveTo>
                <a:lnTo>
                  <a:pt x="2326661" y="0"/>
                </a:lnTo>
                <a:cubicBezTo>
                  <a:pt x="2491245" y="0"/>
                  <a:pt x="2624666" y="133421"/>
                  <a:pt x="2624666" y="298005"/>
                </a:cubicBezTo>
                <a:lnTo>
                  <a:pt x="2624666" y="2571453"/>
                </a:lnTo>
                <a:cubicBezTo>
                  <a:pt x="2624666" y="2736037"/>
                  <a:pt x="2491245" y="2869458"/>
                  <a:pt x="2326661" y="2869458"/>
                </a:cubicBezTo>
                <a:lnTo>
                  <a:pt x="298005" y="2869458"/>
                </a:lnTo>
                <a:cubicBezTo>
                  <a:pt x="133421" y="2869458"/>
                  <a:pt x="0" y="2736037"/>
                  <a:pt x="0" y="2571453"/>
                </a:cubicBezTo>
                <a:lnTo>
                  <a:pt x="0" y="298005"/>
                </a:lnTo>
                <a:cubicBezTo>
                  <a:pt x="0" y="133421"/>
                  <a:pt x="133421" y="0"/>
                  <a:pt x="29800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0167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E6D99A-0244-B3D9-FE46-2A35B6903B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9934" y="0"/>
            <a:ext cx="7772066" cy="3276600"/>
          </a:xfrm>
          <a:custGeom>
            <a:avLst/>
            <a:gdLst>
              <a:gd name="connsiteX0" fmla="*/ 0 w 7772066"/>
              <a:gd name="connsiteY0" fmla="*/ 0 h 2633313"/>
              <a:gd name="connsiteX1" fmla="*/ 7772066 w 7772066"/>
              <a:gd name="connsiteY1" fmla="*/ 0 h 2633313"/>
              <a:gd name="connsiteX2" fmla="*/ 7772066 w 7772066"/>
              <a:gd name="connsiteY2" fmla="*/ 2633313 h 2633313"/>
              <a:gd name="connsiteX3" fmla="*/ 1297038 w 7772066"/>
              <a:gd name="connsiteY3" fmla="*/ 2633313 h 263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2066" h="2633313">
                <a:moveTo>
                  <a:pt x="0" y="0"/>
                </a:moveTo>
                <a:lnTo>
                  <a:pt x="7772066" y="0"/>
                </a:lnTo>
                <a:lnTo>
                  <a:pt x="7772066" y="2633313"/>
                </a:lnTo>
                <a:lnTo>
                  <a:pt x="1297038" y="26333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5881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765DE6-B149-04E5-C3C8-49BC067D08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11673"/>
            <a:ext cx="12192000" cy="2679184"/>
          </a:xfrm>
          <a:custGeom>
            <a:avLst/>
            <a:gdLst>
              <a:gd name="connsiteX0" fmla="*/ 0 w 12192000"/>
              <a:gd name="connsiteY0" fmla="*/ 0 h 2679184"/>
              <a:gd name="connsiteX1" fmla="*/ 12192000 w 12192000"/>
              <a:gd name="connsiteY1" fmla="*/ 0 h 2679184"/>
              <a:gd name="connsiteX2" fmla="*/ 12192000 w 12192000"/>
              <a:gd name="connsiteY2" fmla="*/ 2679184 h 2679184"/>
              <a:gd name="connsiteX3" fmla="*/ 0 w 12192000"/>
              <a:gd name="connsiteY3" fmla="*/ 2679184 h 267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79184">
                <a:moveTo>
                  <a:pt x="0" y="0"/>
                </a:moveTo>
                <a:lnTo>
                  <a:pt x="12192000" y="0"/>
                </a:lnTo>
                <a:lnTo>
                  <a:pt x="12192000" y="2679184"/>
                </a:lnTo>
                <a:lnTo>
                  <a:pt x="0" y="26791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175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36AB2F1-474F-8FD9-D791-40568227E7DD}"/>
              </a:ext>
            </a:extLst>
          </p:cNvPr>
          <p:cNvSpPr/>
          <p:nvPr userDrawn="1"/>
        </p:nvSpPr>
        <p:spPr>
          <a:xfrm>
            <a:off x="0" y="4178300"/>
            <a:ext cx="3759200" cy="2679700"/>
          </a:xfrm>
          <a:custGeom>
            <a:avLst/>
            <a:gdLst>
              <a:gd name="connsiteX0" fmla="*/ 0 w 3759200"/>
              <a:gd name="connsiteY0" fmla="*/ 0 h 2679700"/>
              <a:gd name="connsiteX1" fmla="*/ 3419588 w 3759200"/>
              <a:gd name="connsiteY1" fmla="*/ 0 h 2679700"/>
              <a:gd name="connsiteX2" fmla="*/ 3759200 w 3759200"/>
              <a:gd name="connsiteY2" fmla="*/ 339612 h 2679700"/>
              <a:gd name="connsiteX3" fmla="*/ 3759200 w 3759200"/>
              <a:gd name="connsiteY3" fmla="*/ 2651509 h 2679700"/>
              <a:gd name="connsiteX4" fmla="*/ 3756359 w 3759200"/>
              <a:gd name="connsiteY4" fmla="*/ 2679700 h 2679700"/>
              <a:gd name="connsiteX5" fmla="*/ 0 w 3759200"/>
              <a:gd name="connsiteY5" fmla="*/ 2679700 h 267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9200" h="2679700">
                <a:moveTo>
                  <a:pt x="0" y="0"/>
                </a:moveTo>
                <a:lnTo>
                  <a:pt x="3419588" y="0"/>
                </a:lnTo>
                <a:cubicBezTo>
                  <a:pt x="3607151" y="0"/>
                  <a:pt x="3759200" y="152049"/>
                  <a:pt x="3759200" y="339612"/>
                </a:cubicBezTo>
                <a:lnTo>
                  <a:pt x="3759200" y="2651509"/>
                </a:lnTo>
                <a:lnTo>
                  <a:pt x="3756359" y="2679700"/>
                </a:lnTo>
                <a:lnTo>
                  <a:pt x="0" y="2679700"/>
                </a:lnTo>
                <a:close/>
              </a:path>
            </a:pathLst>
          </a:cu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b="0" i="0" dirty="0">
              <a:latin typeface="Montserrat" pitchFamily="2" charset="77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665AE5-5708-163E-D552-526E816529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9728" y="2933700"/>
            <a:ext cx="4275872" cy="2740160"/>
          </a:xfrm>
          <a:custGeom>
            <a:avLst/>
            <a:gdLst>
              <a:gd name="connsiteX0" fmla="*/ 311118 w 4275872"/>
              <a:gd name="connsiteY0" fmla="*/ 0 h 2740160"/>
              <a:gd name="connsiteX1" fmla="*/ 3964754 w 4275872"/>
              <a:gd name="connsiteY1" fmla="*/ 0 h 2740160"/>
              <a:gd name="connsiteX2" fmla="*/ 4275872 w 4275872"/>
              <a:gd name="connsiteY2" fmla="*/ 311118 h 2740160"/>
              <a:gd name="connsiteX3" fmla="*/ 4275872 w 4275872"/>
              <a:gd name="connsiteY3" fmla="*/ 2429042 h 2740160"/>
              <a:gd name="connsiteX4" fmla="*/ 3964754 w 4275872"/>
              <a:gd name="connsiteY4" fmla="*/ 2740160 h 2740160"/>
              <a:gd name="connsiteX5" fmla="*/ 311118 w 4275872"/>
              <a:gd name="connsiteY5" fmla="*/ 2740160 h 2740160"/>
              <a:gd name="connsiteX6" fmla="*/ 0 w 4275872"/>
              <a:gd name="connsiteY6" fmla="*/ 2429042 h 2740160"/>
              <a:gd name="connsiteX7" fmla="*/ 0 w 4275872"/>
              <a:gd name="connsiteY7" fmla="*/ 311118 h 2740160"/>
              <a:gd name="connsiteX8" fmla="*/ 311118 w 4275872"/>
              <a:gd name="connsiteY8" fmla="*/ 0 h 27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5872" h="2740160">
                <a:moveTo>
                  <a:pt x="311118" y="0"/>
                </a:moveTo>
                <a:lnTo>
                  <a:pt x="3964754" y="0"/>
                </a:lnTo>
                <a:cubicBezTo>
                  <a:pt x="4136580" y="0"/>
                  <a:pt x="4275872" y="139292"/>
                  <a:pt x="4275872" y="311118"/>
                </a:cubicBezTo>
                <a:lnTo>
                  <a:pt x="4275872" y="2429042"/>
                </a:lnTo>
                <a:cubicBezTo>
                  <a:pt x="4275872" y="2600868"/>
                  <a:pt x="4136580" y="2740160"/>
                  <a:pt x="3964754" y="2740160"/>
                </a:cubicBezTo>
                <a:lnTo>
                  <a:pt x="311118" y="2740160"/>
                </a:lnTo>
                <a:cubicBezTo>
                  <a:pt x="139292" y="2740160"/>
                  <a:pt x="0" y="2600868"/>
                  <a:pt x="0" y="2429042"/>
                </a:cubicBezTo>
                <a:lnTo>
                  <a:pt x="0" y="311118"/>
                </a:lnTo>
                <a:cubicBezTo>
                  <a:pt x="0" y="139292"/>
                  <a:pt x="139292" y="0"/>
                  <a:pt x="31111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692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E20D3A-BD05-6987-947B-10D0D571B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9065" y="1551728"/>
            <a:ext cx="3705727" cy="3761416"/>
          </a:xfrm>
          <a:custGeom>
            <a:avLst/>
            <a:gdLst>
              <a:gd name="connsiteX0" fmla="*/ 231534 w 3705727"/>
              <a:gd name="connsiteY0" fmla="*/ 0 h 3761416"/>
              <a:gd name="connsiteX1" fmla="*/ 3474193 w 3705727"/>
              <a:gd name="connsiteY1" fmla="*/ 0 h 3761416"/>
              <a:gd name="connsiteX2" fmla="*/ 3705727 w 3705727"/>
              <a:gd name="connsiteY2" fmla="*/ 231534 h 3761416"/>
              <a:gd name="connsiteX3" fmla="*/ 3705727 w 3705727"/>
              <a:gd name="connsiteY3" fmla="*/ 3529882 h 3761416"/>
              <a:gd name="connsiteX4" fmla="*/ 3474193 w 3705727"/>
              <a:gd name="connsiteY4" fmla="*/ 3761416 h 3761416"/>
              <a:gd name="connsiteX5" fmla="*/ 231534 w 3705727"/>
              <a:gd name="connsiteY5" fmla="*/ 3761416 h 3761416"/>
              <a:gd name="connsiteX6" fmla="*/ 0 w 3705727"/>
              <a:gd name="connsiteY6" fmla="*/ 3529882 h 3761416"/>
              <a:gd name="connsiteX7" fmla="*/ 0 w 3705727"/>
              <a:gd name="connsiteY7" fmla="*/ 231534 h 3761416"/>
              <a:gd name="connsiteX8" fmla="*/ 231534 w 3705727"/>
              <a:gd name="connsiteY8" fmla="*/ 0 h 37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5727" h="3761416">
                <a:moveTo>
                  <a:pt x="231534" y="0"/>
                </a:moveTo>
                <a:lnTo>
                  <a:pt x="3474193" y="0"/>
                </a:lnTo>
                <a:cubicBezTo>
                  <a:pt x="3602066" y="0"/>
                  <a:pt x="3705727" y="103661"/>
                  <a:pt x="3705727" y="231534"/>
                </a:cubicBezTo>
                <a:lnTo>
                  <a:pt x="3705727" y="3529882"/>
                </a:lnTo>
                <a:cubicBezTo>
                  <a:pt x="3705727" y="3657755"/>
                  <a:pt x="3602066" y="3761416"/>
                  <a:pt x="3474193" y="3761416"/>
                </a:cubicBezTo>
                <a:lnTo>
                  <a:pt x="231534" y="3761416"/>
                </a:lnTo>
                <a:cubicBezTo>
                  <a:pt x="103661" y="3761416"/>
                  <a:pt x="0" y="3657755"/>
                  <a:pt x="0" y="3529882"/>
                </a:cubicBezTo>
                <a:lnTo>
                  <a:pt x="0" y="231534"/>
                </a:lnTo>
                <a:cubicBezTo>
                  <a:pt x="0" y="103661"/>
                  <a:pt x="103661" y="0"/>
                  <a:pt x="2315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407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EDD2C82-865B-FCC8-2219-377A6C411B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8250" y="2260600"/>
            <a:ext cx="2776721" cy="2565400"/>
          </a:xfrm>
          <a:custGeom>
            <a:avLst/>
            <a:gdLst>
              <a:gd name="connsiteX0" fmla="*/ 291276 w 2776721"/>
              <a:gd name="connsiteY0" fmla="*/ 0 h 2565400"/>
              <a:gd name="connsiteX1" fmla="*/ 2485445 w 2776721"/>
              <a:gd name="connsiteY1" fmla="*/ 0 h 2565400"/>
              <a:gd name="connsiteX2" fmla="*/ 2776721 w 2776721"/>
              <a:gd name="connsiteY2" fmla="*/ 291276 h 2565400"/>
              <a:gd name="connsiteX3" fmla="*/ 2776721 w 2776721"/>
              <a:gd name="connsiteY3" fmla="*/ 2274124 h 2565400"/>
              <a:gd name="connsiteX4" fmla="*/ 2485445 w 2776721"/>
              <a:gd name="connsiteY4" fmla="*/ 2565400 h 2565400"/>
              <a:gd name="connsiteX5" fmla="*/ 291276 w 2776721"/>
              <a:gd name="connsiteY5" fmla="*/ 2565400 h 2565400"/>
              <a:gd name="connsiteX6" fmla="*/ 0 w 2776721"/>
              <a:gd name="connsiteY6" fmla="*/ 2274124 h 2565400"/>
              <a:gd name="connsiteX7" fmla="*/ 0 w 2776721"/>
              <a:gd name="connsiteY7" fmla="*/ 291276 h 2565400"/>
              <a:gd name="connsiteX8" fmla="*/ 291276 w 2776721"/>
              <a:gd name="connsiteY8" fmla="*/ 0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6721" h="2565400">
                <a:moveTo>
                  <a:pt x="291276" y="0"/>
                </a:moveTo>
                <a:lnTo>
                  <a:pt x="2485445" y="0"/>
                </a:lnTo>
                <a:cubicBezTo>
                  <a:pt x="2646312" y="0"/>
                  <a:pt x="2776721" y="130409"/>
                  <a:pt x="2776721" y="291276"/>
                </a:cubicBezTo>
                <a:lnTo>
                  <a:pt x="2776721" y="2274124"/>
                </a:lnTo>
                <a:cubicBezTo>
                  <a:pt x="2776721" y="2434991"/>
                  <a:pt x="2646312" y="2565400"/>
                  <a:pt x="2485445" y="2565400"/>
                </a:cubicBezTo>
                <a:lnTo>
                  <a:pt x="291276" y="2565400"/>
                </a:lnTo>
                <a:cubicBezTo>
                  <a:pt x="130409" y="2565400"/>
                  <a:pt x="0" y="2434991"/>
                  <a:pt x="0" y="2274124"/>
                </a:cubicBezTo>
                <a:lnTo>
                  <a:pt x="0" y="291276"/>
                </a:lnTo>
                <a:cubicBezTo>
                  <a:pt x="0" y="130409"/>
                  <a:pt x="130409" y="0"/>
                  <a:pt x="2912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1CCF3D-4466-E081-C970-F1FD208676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7640" y="2260600"/>
            <a:ext cx="2776721" cy="2565400"/>
          </a:xfrm>
          <a:custGeom>
            <a:avLst/>
            <a:gdLst>
              <a:gd name="connsiteX0" fmla="*/ 291276 w 2776721"/>
              <a:gd name="connsiteY0" fmla="*/ 0 h 2565400"/>
              <a:gd name="connsiteX1" fmla="*/ 2485445 w 2776721"/>
              <a:gd name="connsiteY1" fmla="*/ 0 h 2565400"/>
              <a:gd name="connsiteX2" fmla="*/ 2776721 w 2776721"/>
              <a:gd name="connsiteY2" fmla="*/ 291276 h 2565400"/>
              <a:gd name="connsiteX3" fmla="*/ 2776721 w 2776721"/>
              <a:gd name="connsiteY3" fmla="*/ 2274124 h 2565400"/>
              <a:gd name="connsiteX4" fmla="*/ 2485445 w 2776721"/>
              <a:gd name="connsiteY4" fmla="*/ 2565400 h 2565400"/>
              <a:gd name="connsiteX5" fmla="*/ 291276 w 2776721"/>
              <a:gd name="connsiteY5" fmla="*/ 2565400 h 2565400"/>
              <a:gd name="connsiteX6" fmla="*/ 0 w 2776721"/>
              <a:gd name="connsiteY6" fmla="*/ 2274124 h 2565400"/>
              <a:gd name="connsiteX7" fmla="*/ 0 w 2776721"/>
              <a:gd name="connsiteY7" fmla="*/ 291276 h 2565400"/>
              <a:gd name="connsiteX8" fmla="*/ 291276 w 2776721"/>
              <a:gd name="connsiteY8" fmla="*/ 0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6721" h="2565400">
                <a:moveTo>
                  <a:pt x="291276" y="0"/>
                </a:moveTo>
                <a:lnTo>
                  <a:pt x="2485445" y="0"/>
                </a:lnTo>
                <a:cubicBezTo>
                  <a:pt x="2646312" y="0"/>
                  <a:pt x="2776721" y="130409"/>
                  <a:pt x="2776721" y="291276"/>
                </a:cubicBezTo>
                <a:lnTo>
                  <a:pt x="2776721" y="2274124"/>
                </a:lnTo>
                <a:cubicBezTo>
                  <a:pt x="2776721" y="2434991"/>
                  <a:pt x="2646312" y="2565400"/>
                  <a:pt x="2485445" y="2565400"/>
                </a:cubicBezTo>
                <a:lnTo>
                  <a:pt x="291276" y="2565400"/>
                </a:lnTo>
                <a:cubicBezTo>
                  <a:pt x="130409" y="2565400"/>
                  <a:pt x="0" y="2434991"/>
                  <a:pt x="0" y="2274124"/>
                </a:cubicBezTo>
                <a:lnTo>
                  <a:pt x="0" y="291276"/>
                </a:lnTo>
                <a:cubicBezTo>
                  <a:pt x="0" y="130409"/>
                  <a:pt x="130409" y="0"/>
                  <a:pt x="2912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3CB235A-4398-DA53-8649-0F29C94C77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7030" y="2260600"/>
            <a:ext cx="2776721" cy="2565400"/>
          </a:xfrm>
          <a:custGeom>
            <a:avLst/>
            <a:gdLst>
              <a:gd name="connsiteX0" fmla="*/ 291276 w 2776721"/>
              <a:gd name="connsiteY0" fmla="*/ 0 h 2565400"/>
              <a:gd name="connsiteX1" fmla="*/ 2485445 w 2776721"/>
              <a:gd name="connsiteY1" fmla="*/ 0 h 2565400"/>
              <a:gd name="connsiteX2" fmla="*/ 2776721 w 2776721"/>
              <a:gd name="connsiteY2" fmla="*/ 291276 h 2565400"/>
              <a:gd name="connsiteX3" fmla="*/ 2776721 w 2776721"/>
              <a:gd name="connsiteY3" fmla="*/ 2274124 h 2565400"/>
              <a:gd name="connsiteX4" fmla="*/ 2485445 w 2776721"/>
              <a:gd name="connsiteY4" fmla="*/ 2565400 h 2565400"/>
              <a:gd name="connsiteX5" fmla="*/ 291276 w 2776721"/>
              <a:gd name="connsiteY5" fmla="*/ 2565400 h 2565400"/>
              <a:gd name="connsiteX6" fmla="*/ 0 w 2776721"/>
              <a:gd name="connsiteY6" fmla="*/ 2274124 h 2565400"/>
              <a:gd name="connsiteX7" fmla="*/ 0 w 2776721"/>
              <a:gd name="connsiteY7" fmla="*/ 291276 h 2565400"/>
              <a:gd name="connsiteX8" fmla="*/ 291276 w 2776721"/>
              <a:gd name="connsiteY8" fmla="*/ 0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6721" h="2565400">
                <a:moveTo>
                  <a:pt x="291276" y="0"/>
                </a:moveTo>
                <a:lnTo>
                  <a:pt x="2485445" y="0"/>
                </a:lnTo>
                <a:cubicBezTo>
                  <a:pt x="2646312" y="0"/>
                  <a:pt x="2776721" y="130409"/>
                  <a:pt x="2776721" y="291276"/>
                </a:cubicBezTo>
                <a:lnTo>
                  <a:pt x="2776721" y="2274124"/>
                </a:lnTo>
                <a:cubicBezTo>
                  <a:pt x="2776721" y="2434991"/>
                  <a:pt x="2646312" y="2565400"/>
                  <a:pt x="2485445" y="2565400"/>
                </a:cubicBezTo>
                <a:lnTo>
                  <a:pt x="291276" y="2565400"/>
                </a:lnTo>
                <a:cubicBezTo>
                  <a:pt x="130409" y="2565400"/>
                  <a:pt x="0" y="2434991"/>
                  <a:pt x="0" y="2274124"/>
                </a:cubicBezTo>
                <a:lnTo>
                  <a:pt x="0" y="291276"/>
                </a:lnTo>
                <a:cubicBezTo>
                  <a:pt x="0" y="130409"/>
                  <a:pt x="130409" y="0"/>
                  <a:pt x="2912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54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D81546-16A6-7C21-FA9E-734405A9241E}"/>
              </a:ext>
            </a:extLst>
          </p:cNvPr>
          <p:cNvSpPr/>
          <p:nvPr userDrawn="1"/>
        </p:nvSpPr>
        <p:spPr>
          <a:xfrm>
            <a:off x="9726023" y="0"/>
            <a:ext cx="246597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0" i="0" dirty="0">
              <a:latin typeface="Montserrat" pitchFamily="2" charset="77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F641FE-47DC-085F-576A-4C3BC2725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1509255"/>
            <a:ext cx="4635062" cy="3839490"/>
          </a:xfrm>
          <a:custGeom>
            <a:avLst/>
            <a:gdLst>
              <a:gd name="connsiteX0" fmla="*/ 0 w 4635062"/>
              <a:gd name="connsiteY0" fmla="*/ 0 h 3839490"/>
              <a:gd name="connsiteX1" fmla="*/ 4314733 w 4635062"/>
              <a:gd name="connsiteY1" fmla="*/ 0 h 3839490"/>
              <a:gd name="connsiteX2" fmla="*/ 4635062 w 4635062"/>
              <a:gd name="connsiteY2" fmla="*/ 320329 h 3839490"/>
              <a:gd name="connsiteX3" fmla="*/ 4635062 w 4635062"/>
              <a:gd name="connsiteY3" fmla="*/ 3519161 h 3839490"/>
              <a:gd name="connsiteX4" fmla="*/ 4314733 w 4635062"/>
              <a:gd name="connsiteY4" fmla="*/ 3839490 h 3839490"/>
              <a:gd name="connsiteX5" fmla="*/ 0 w 4635062"/>
              <a:gd name="connsiteY5" fmla="*/ 3839490 h 3839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5062" h="3839490">
                <a:moveTo>
                  <a:pt x="0" y="0"/>
                </a:moveTo>
                <a:lnTo>
                  <a:pt x="4314733" y="0"/>
                </a:lnTo>
                <a:cubicBezTo>
                  <a:pt x="4491646" y="0"/>
                  <a:pt x="4635062" y="143416"/>
                  <a:pt x="4635062" y="320329"/>
                </a:cubicBezTo>
                <a:lnTo>
                  <a:pt x="4635062" y="3519161"/>
                </a:lnTo>
                <a:cubicBezTo>
                  <a:pt x="4635062" y="3696074"/>
                  <a:pt x="4491646" y="3839490"/>
                  <a:pt x="4314733" y="3839490"/>
                </a:cubicBezTo>
                <a:lnTo>
                  <a:pt x="0" y="38394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1229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51803F8-6684-7BAB-2FC8-8350875512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42594" y="1656389"/>
            <a:ext cx="2526501" cy="2450330"/>
          </a:xfrm>
          <a:custGeom>
            <a:avLst/>
            <a:gdLst>
              <a:gd name="connsiteX0" fmla="*/ 278210 w 2526501"/>
              <a:gd name="connsiteY0" fmla="*/ 0 h 2450330"/>
              <a:gd name="connsiteX1" fmla="*/ 2248291 w 2526501"/>
              <a:gd name="connsiteY1" fmla="*/ 0 h 2450330"/>
              <a:gd name="connsiteX2" fmla="*/ 2526501 w 2526501"/>
              <a:gd name="connsiteY2" fmla="*/ 278210 h 2450330"/>
              <a:gd name="connsiteX3" fmla="*/ 2526501 w 2526501"/>
              <a:gd name="connsiteY3" fmla="*/ 2172120 h 2450330"/>
              <a:gd name="connsiteX4" fmla="*/ 2248291 w 2526501"/>
              <a:gd name="connsiteY4" fmla="*/ 2450330 h 2450330"/>
              <a:gd name="connsiteX5" fmla="*/ 278210 w 2526501"/>
              <a:gd name="connsiteY5" fmla="*/ 2450330 h 2450330"/>
              <a:gd name="connsiteX6" fmla="*/ 0 w 2526501"/>
              <a:gd name="connsiteY6" fmla="*/ 2172120 h 2450330"/>
              <a:gd name="connsiteX7" fmla="*/ 0 w 2526501"/>
              <a:gd name="connsiteY7" fmla="*/ 278210 h 2450330"/>
              <a:gd name="connsiteX8" fmla="*/ 278210 w 2526501"/>
              <a:gd name="connsiteY8" fmla="*/ 0 h 245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6501" h="2450330">
                <a:moveTo>
                  <a:pt x="278210" y="0"/>
                </a:moveTo>
                <a:lnTo>
                  <a:pt x="2248291" y="0"/>
                </a:lnTo>
                <a:cubicBezTo>
                  <a:pt x="2401942" y="0"/>
                  <a:pt x="2526501" y="124559"/>
                  <a:pt x="2526501" y="278210"/>
                </a:cubicBezTo>
                <a:lnTo>
                  <a:pt x="2526501" y="2172120"/>
                </a:lnTo>
                <a:cubicBezTo>
                  <a:pt x="2526501" y="2325771"/>
                  <a:pt x="2401942" y="2450330"/>
                  <a:pt x="2248291" y="2450330"/>
                </a:cubicBezTo>
                <a:lnTo>
                  <a:pt x="278210" y="2450330"/>
                </a:lnTo>
                <a:cubicBezTo>
                  <a:pt x="124559" y="2450330"/>
                  <a:pt x="0" y="2325771"/>
                  <a:pt x="0" y="2172120"/>
                </a:cubicBezTo>
                <a:lnTo>
                  <a:pt x="0" y="278210"/>
                </a:lnTo>
                <a:cubicBezTo>
                  <a:pt x="0" y="124559"/>
                  <a:pt x="124559" y="0"/>
                  <a:pt x="27821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769B5C-5188-0B91-7773-74520E9D05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418" y="1656389"/>
            <a:ext cx="2526501" cy="2450330"/>
          </a:xfrm>
          <a:custGeom>
            <a:avLst/>
            <a:gdLst>
              <a:gd name="connsiteX0" fmla="*/ 278210 w 2526501"/>
              <a:gd name="connsiteY0" fmla="*/ 0 h 2450330"/>
              <a:gd name="connsiteX1" fmla="*/ 2248291 w 2526501"/>
              <a:gd name="connsiteY1" fmla="*/ 0 h 2450330"/>
              <a:gd name="connsiteX2" fmla="*/ 2526501 w 2526501"/>
              <a:gd name="connsiteY2" fmla="*/ 278210 h 2450330"/>
              <a:gd name="connsiteX3" fmla="*/ 2526501 w 2526501"/>
              <a:gd name="connsiteY3" fmla="*/ 2172120 h 2450330"/>
              <a:gd name="connsiteX4" fmla="*/ 2248291 w 2526501"/>
              <a:gd name="connsiteY4" fmla="*/ 2450330 h 2450330"/>
              <a:gd name="connsiteX5" fmla="*/ 278210 w 2526501"/>
              <a:gd name="connsiteY5" fmla="*/ 2450330 h 2450330"/>
              <a:gd name="connsiteX6" fmla="*/ 0 w 2526501"/>
              <a:gd name="connsiteY6" fmla="*/ 2172120 h 2450330"/>
              <a:gd name="connsiteX7" fmla="*/ 0 w 2526501"/>
              <a:gd name="connsiteY7" fmla="*/ 278210 h 2450330"/>
              <a:gd name="connsiteX8" fmla="*/ 278210 w 2526501"/>
              <a:gd name="connsiteY8" fmla="*/ 0 h 245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6501" h="2450330">
                <a:moveTo>
                  <a:pt x="278210" y="0"/>
                </a:moveTo>
                <a:lnTo>
                  <a:pt x="2248291" y="0"/>
                </a:lnTo>
                <a:cubicBezTo>
                  <a:pt x="2401942" y="0"/>
                  <a:pt x="2526501" y="124559"/>
                  <a:pt x="2526501" y="278210"/>
                </a:cubicBezTo>
                <a:lnTo>
                  <a:pt x="2526501" y="2172120"/>
                </a:lnTo>
                <a:cubicBezTo>
                  <a:pt x="2526501" y="2325771"/>
                  <a:pt x="2401942" y="2450330"/>
                  <a:pt x="2248291" y="2450330"/>
                </a:cubicBezTo>
                <a:lnTo>
                  <a:pt x="278210" y="2450330"/>
                </a:lnTo>
                <a:cubicBezTo>
                  <a:pt x="124559" y="2450330"/>
                  <a:pt x="0" y="2325771"/>
                  <a:pt x="0" y="2172120"/>
                </a:cubicBezTo>
                <a:lnTo>
                  <a:pt x="0" y="278210"/>
                </a:lnTo>
                <a:cubicBezTo>
                  <a:pt x="0" y="124559"/>
                  <a:pt x="124559" y="0"/>
                  <a:pt x="27821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6351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362F97-DC3B-AB31-281D-7176732038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288" y="3058702"/>
            <a:ext cx="10905424" cy="2830786"/>
          </a:xfrm>
          <a:custGeom>
            <a:avLst/>
            <a:gdLst>
              <a:gd name="connsiteX0" fmla="*/ 180774 w 10905424"/>
              <a:gd name="connsiteY0" fmla="*/ 0 h 2830786"/>
              <a:gd name="connsiteX1" fmla="*/ 10724650 w 10905424"/>
              <a:gd name="connsiteY1" fmla="*/ 0 h 2830786"/>
              <a:gd name="connsiteX2" fmla="*/ 10905424 w 10905424"/>
              <a:gd name="connsiteY2" fmla="*/ 180774 h 2830786"/>
              <a:gd name="connsiteX3" fmla="*/ 10905424 w 10905424"/>
              <a:gd name="connsiteY3" fmla="*/ 2650012 h 2830786"/>
              <a:gd name="connsiteX4" fmla="*/ 10724650 w 10905424"/>
              <a:gd name="connsiteY4" fmla="*/ 2830786 h 2830786"/>
              <a:gd name="connsiteX5" fmla="*/ 180774 w 10905424"/>
              <a:gd name="connsiteY5" fmla="*/ 2830786 h 2830786"/>
              <a:gd name="connsiteX6" fmla="*/ 0 w 10905424"/>
              <a:gd name="connsiteY6" fmla="*/ 2650012 h 2830786"/>
              <a:gd name="connsiteX7" fmla="*/ 0 w 10905424"/>
              <a:gd name="connsiteY7" fmla="*/ 180774 h 2830786"/>
              <a:gd name="connsiteX8" fmla="*/ 180774 w 10905424"/>
              <a:gd name="connsiteY8" fmla="*/ 0 h 2830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05424" h="2830786">
                <a:moveTo>
                  <a:pt x="180774" y="0"/>
                </a:moveTo>
                <a:lnTo>
                  <a:pt x="10724650" y="0"/>
                </a:lnTo>
                <a:cubicBezTo>
                  <a:pt x="10824489" y="0"/>
                  <a:pt x="10905424" y="80935"/>
                  <a:pt x="10905424" y="180774"/>
                </a:cubicBezTo>
                <a:lnTo>
                  <a:pt x="10905424" y="2650012"/>
                </a:lnTo>
                <a:cubicBezTo>
                  <a:pt x="10905424" y="2749851"/>
                  <a:pt x="10824489" y="2830786"/>
                  <a:pt x="10724650" y="2830786"/>
                </a:cubicBezTo>
                <a:lnTo>
                  <a:pt x="180774" y="2830786"/>
                </a:lnTo>
                <a:cubicBezTo>
                  <a:pt x="80935" y="2830786"/>
                  <a:pt x="0" y="2749851"/>
                  <a:pt x="0" y="2650012"/>
                </a:cubicBezTo>
                <a:lnTo>
                  <a:pt x="0" y="180774"/>
                </a:lnTo>
                <a:cubicBezTo>
                  <a:pt x="0" y="80935"/>
                  <a:pt x="80935" y="0"/>
                  <a:pt x="18077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0523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CDFD12-F32B-D433-FF83-915E15F48B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0836" y="1096506"/>
            <a:ext cx="4590864" cy="3436883"/>
          </a:xfrm>
          <a:custGeom>
            <a:avLst/>
            <a:gdLst>
              <a:gd name="connsiteX0" fmla="*/ 127130 w 4590864"/>
              <a:gd name="connsiteY0" fmla="*/ 0 h 3436883"/>
              <a:gd name="connsiteX1" fmla="*/ 4463734 w 4590864"/>
              <a:gd name="connsiteY1" fmla="*/ 0 h 3436883"/>
              <a:gd name="connsiteX2" fmla="*/ 4590864 w 4590864"/>
              <a:gd name="connsiteY2" fmla="*/ 127130 h 3436883"/>
              <a:gd name="connsiteX3" fmla="*/ 4590864 w 4590864"/>
              <a:gd name="connsiteY3" fmla="*/ 3309753 h 3436883"/>
              <a:gd name="connsiteX4" fmla="*/ 4463734 w 4590864"/>
              <a:gd name="connsiteY4" fmla="*/ 3436883 h 3436883"/>
              <a:gd name="connsiteX5" fmla="*/ 127130 w 4590864"/>
              <a:gd name="connsiteY5" fmla="*/ 3436883 h 3436883"/>
              <a:gd name="connsiteX6" fmla="*/ 0 w 4590864"/>
              <a:gd name="connsiteY6" fmla="*/ 3309753 h 3436883"/>
              <a:gd name="connsiteX7" fmla="*/ 0 w 4590864"/>
              <a:gd name="connsiteY7" fmla="*/ 127130 h 3436883"/>
              <a:gd name="connsiteX8" fmla="*/ 127130 w 4590864"/>
              <a:gd name="connsiteY8" fmla="*/ 0 h 343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864" h="3436883">
                <a:moveTo>
                  <a:pt x="127130" y="0"/>
                </a:moveTo>
                <a:lnTo>
                  <a:pt x="4463734" y="0"/>
                </a:lnTo>
                <a:cubicBezTo>
                  <a:pt x="4533946" y="0"/>
                  <a:pt x="4590864" y="56918"/>
                  <a:pt x="4590864" y="127130"/>
                </a:cubicBezTo>
                <a:lnTo>
                  <a:pt x="4590864" y="3309753"/>
                </a:lnTo>
                <a:cubicBezTo>
                  <a:pt x="4590864" y="3379965"/>
                  <a:pt x="4533946" y="3436883"/>
                  <a:pt x="4463734" y="3436883"/>
                </a:cubicBezTo>
                <a:lnTo>
                  <a:pt x="127130" y="3436883"/>
                </a:lnTo>
                <a:cubicBezTo>
                  <a:pt x="56918" y="3436883"/>
                  <a:pt x="0" y="3379965"/>
                  <a:pt x="0" y="3309753"/>
                </a:cubicBezTo>
                <a:lnTo>
                  <a:pt x="0" y="127130"/>
                </a:lnTo>
                <a:cubicBezTo>
                  <a:pt x="0" y="56918"/>
                  <a:pt x="56918" y="0"/>
                  <a:pt x="12713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9863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185DFCD-0F76-C806-D940-721C764CB8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C3DA50-C69E-9BC9-25C8-0CC9D2FE40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8389" y="2119330"/>
            <a:ext cx="2902018" cy="1423970"/>
          </a:xfrm>
          <a:custGeom>
            <a:avLst/>
            <a:gdLst>
              <a:gd name="connsiteX0" fmla="*/ 144063 w 2902018"/>
              <a:gd name="connsiteY0" fmla="*/ 0 h 1423970"/>
              <a:gd name="connsiteX1" fmla="*/ 2757955 w 2902018"/>
              <a:gd name="connsiteY1" fmla="*/ 0 h 1423970"/>
              <a:gd name="connsiteX2" fmla="*/ 2902018 w 2902018"/>
              <a:gd name="connsiteY2" fmla="*/ 144063 h 1423970"/>
              <a:gd name="connsiteX3" fmla="*/ 2902018 w 2902018"/>
              <a:gd name="connsiteY3" fmla="*/ 1423970 h 1423970"/>
              <a:gd name="connsiteX4" fmla="*/ 0 w 2902018"/>
              <a:gd name="connsiteY4" fmla="*/ 1423970 h 1423970"/>
              <a:gd name="connsiteX5" fmla="*/ 0 w 2902018"/>
              <a:gd name="connsiteY5" fmla="*/ 144063 h 1423970"/>
              <a:gd name="connsiteX6" fmla="*/ 144063 w 2902018"/>
              <a:gd name="connsiteY6" fmla="*/ 0 h 142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2018" h="1423970">
                <a:moveTo>
                  <a:pt x="144063" y="0"/>
                </a:moveTo>
                <a:lnTo>
                  <a:pt x="2757955" y="0"/>
                </a:lnTo>
                <a:cubicBezTo>
                  <a:pt x="2837519" y="0"/>
                  <a:pt x="2902018" y="64499"/>
                  <a:pt x="2902018" y="144063"/>
                </a:cubicBezTo>
                <a:lnTo>
                  <a:pt x="2902018" y="1423970"/>
                </a:lnTo>
                <a:lnTo>
                  <a:pt x="0" y="1423970"/>
                </a:lnTo>
                <a:lnTo>
                  <a:pt x="0" y="144063"/>
                </a:lnTo>
                <a:cubicBezTo>
                  <a:pt x="0" y="64499"/>
                  <a:pt x="64499" y="0"/>
                  <a:pt x="14406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AD2AABD-DC49-41F3-890F-5FAAF70987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49006" y="2119330"/>
            <a:ext cx="2902018" cy="1423970"/>
          </a:xfrm>
          <a:custGeom>
            <a:avLst/>
            <a:gdLst>
              <a:gd name="connsiteX0" fmla="*/ 144063 w 2902018"/>
              <a:gd name="connsiteY0" fmla="*/ 0 h 1423970"/>
              <a:gd name="connsiteX1" fmla="*/ 2757955 w 2902018"/>
              <a:gd name="connsiteY1" fmla="*/ 0 h 1423970"/>
              <a:gd name="connsiteX2" fmla="*/ 2902018 w 2902018"/>
              <a:gd name="connsiteY2" fmla="*/ 144063 h 1423970"/>
              <a:gd name="connsiteX3" fmla="*/ 2902018 w 2902018"/>
              <a:gd name="connsiteY3" fmla="*/ 1423970 h 1423970"/>
              <a:gd name="connsiteX4" fmla="*/ 0 w 2902018"/>
              <a:gd name="connsiteY4" fmla="*/ 1423970 h 1423970"/>
              <a:gd name="connsiteX5" fmla="*/ 0 w 2902018"/>
              <a:gd name="connsiteY5" fmla="*/ 144063 h 1423970"/>
              <a:gd name="connsiteX6" fmla="*/ 144063 w 2902018"/>
              <a:gd name="connsiteY6" fmla="*/ 0 h 142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2018" h="1423970">
                <a:moveTo>
                  <a:pt x="144063" y="0"/>
                </a:moveTo>
                <a:lnTo>
                  <a:pt x="2757955" y="0"/>
                </a:lnTo>
                <a:cubicBezTo>
                  <a:pt x="2837519" y="0"/>
                  <a:pt x="2902018" y="64499"/>
                  <a:pt x="2902018" y="144063"/>
                </a:cubicBezTo>
                <a:lnTo>
                  <a:pt x="2902018" y="1423970"/>
                </a:lnTo>
                <a:lnTo>
                  <a:pt x="0" y="1423970"/>
                </a:lnTo>
                <a:lnTo>
                  <a:pt x="0" y="144063"/>
                </a:lnTo>
                <a:cubicBezTo>
                  <a:pt x="0" y="64499"/>
                  <a:pt x="64499" y="0"/>
                  <a:pt x="14406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5569C17-6934-C5A5-9745-04C9196C2D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25608" y="2119330"/>
            <a:ext cx="2902018" cy="1423970"/>
          </a:xfrm>
          <a:custGeom>
            <a:avLst/>
            <a:gdLst>
              <a:gd name="connsiteX0" fmla="*/ 144063 w 2902018"/>
              <a:gd name="connsiteY0" fmla="*/ 0 h 1423970"/>
              <a:gd name="connsiteX1" fmla="*/ 2757955 w 2902018"/>
              <a:gd name="connsiteY1" fmla="*/ 0 h 1423970"/>
              <a:gd name="connsiteX2" fmla="*/ 2902018 w 2902018"/>
              <a:gd name="connsiteY2" fmla="*/ 144063 h 1423970"/>
              <a:gd name="connsiteX3" fmla="*/ 2902018 w 2902018"/>
              <a:gd name="connsiteY3" fmla="*/ 1423970 h 1423970"/>
              <a:gd name="connsiteX4" fmla="*/ 0 w 2902018"/>
              <a:gd name="connsiteY4" fmla="*/ 1423970 h 1423970"/>
              <a:gd name="connsiteX5" fmla="*/ 0 w 2902018"/>
              <a:gd name="connsiteY5" fmla="*/ 144063 h 1423970"/>
              <a:gd name="connsiteX6" fmla="*/ 144063 w 2902018"/>
              <a:gd name="connsiteY6" fmla="*/ 0 h 142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2018" h="1423970">
                <a:moveTo>
                  <a:pt x="144063" y="0"/>
                </a:moveTo>
                <a:lnTo>
                  <a:pt x="2757955" y="0"/>
                </a:lnTo>
                <a:cubicBezTo>
                  <a:pt x="2837519" y="0"/>
                  <a:pt x="2902018" y="64499"/>
                  <a:pt x="2902018" y="144063"/>
                </a:cubicBezTo>
                <a:lnTo>
                  <a:pt x="2902018" y="1423970"/>
                </a:lnTo>
                <a:lnTo>
                  <a:pt x="0" y="1423970"/>
                </a:lnTo>
                <a:lnTo>
                  <a:pt x="0" y="144063"/>
                </a:lnTo>
                <a:cubicBezTo>
                  <a:pt x="0" y="64499"/>
                  <a:pt x="64499" y="0"/>
                  <a:pt x="14406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58490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78D032-98BA-86C0-6B01-40F89BE0E9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377176"/>
            <a:ext cx="6980474" cy="3480825"/>
          </a:xfrm>
          <a:custGeom>
            <a:avLst/>
            <a:gdLst>
              <a:gd name="connsiteX0" fmla="*/ 0 w 6980474"/>
              <a:gd name="connsiteY0" fmla="*/ 0 h 3480825"/>
              <a:gd name="connsiteX1" fmla="*/ 6724164 w 6980474"/>
              <a:gd name="connsiteY1" fmla="*/ 0 h 3480825"/>
              <a:gd name="connsiteX2" fmla="*/ 6980474 w 6980474"/>
              <a:gd name="connsiteY2" fmla="*/ 256310 h 3480825"/>
              <a:gd name="connsiteX3" fmla="*/ 6980474 w 6980474"/>
              <a:gd name="connsiteY3" fmla="*/ 3480825 h 3480825"/>
              <a:gd name="connsiteX4" fmla="*/ 0 w 6980474"/>
              <a:gd name="connsiteY4" fmla="*/ 3480825 h 348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0474" h="3480825">
                <a:moveTo>
                  <a:pt x="0" y="0"/>
                </a:moveTo>
                <a:lnTo>
                  <a:pt x="6724164" y="0"/>
                </a:lnTo>
                <a:cubicBezTo>
                  <a:pt x="6865720" y="0"/>
                  <a:pt x="6980474" y="114754"/>
                  <a:pt x="6980474" y="256310"/>
                </a:cubicBezTo>
                <a:lnTo>
                  <a:pt x="6980474" y="3480825"/>
                </a:lnTo>
                <a:lnTo>
                  <a:pt x="0" y="34808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6223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351723-E32A-3B79-306D-5E5255DE732B}"/>
              </a:ext>
            </a:extLst>
          </p:cNvPr>
          <p:cNvSpPr/>
          <p:nvPr userDrawn="1"/>
        </p:nvSpPr>
        <p:spPr>
          <a:xfrm>
            <a:off x="620248" y="1186369"/>
            <a:ext cx="4866797" cy="4502476"/>
          </a:xfrm>
          <a:prstGeom prst="roundRect">
            <a:avLst>
              <a:gd name="adj" fmla="val 5433"/>
            </a:avLst>
          </a:pr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0" i="0" dirty="0">
              <a:latin typeface="Montserrat" pitchFamily="2" charset="77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B5BF17B-4AD7-0872-6D21-683824AC9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3806" y="1446049"/>
            <a:ext cx="4379681" cy="2237841"/>
          </a:xfrm>
          <a:custGeom>
            <a:avLst/>
            <a:gdLst>
              <a:gd name="connsiteX0" fmla="*/ 123574 w 4379681"/>
              <a:gd name="connsiteY0" fmla="*/ 0 h 2237841"/>
              <a:gd name="connsiteX1" fmla="*/ 4256107 w 4379681"/>
              <a:gd name="connsiteY1" fmla="*/ 0 h 2237841"/>
              <a:gd name="connsiteX2" fmla="*/ 4379681 w 4379681"/>
              <a:gd name="connsiteY2" fmla="*/ 123574 h 2237841"/>
              <a:gd name="connsiteX3" fmla="*/ 4379681 w 4379681"/>
              <a:gd name="connsiteY3" fmla="*/ 2114267 h 2237841"/>
              <a:gd name="connsiteX4" fmla="*/ 4256107 w 4379681"/>
              <a:gd name="connsiteY4" fmla="*/ 2237841 h 2237841"/>
              <a:gd name="connsiteX5" fmla="*/ 123574 w 4379681"/>
              <a:gd name="connsiteY5" fmla="*/ 2237841 h 2237841"/>
              <a:gd name="connsiteX6" fmla="*/ 0 w 4379681"/>
              <a:gd name="connsiteY6" fmla="*/ 2114267 h 2237841"/>
              <a:gd name="connsiteX7" fmla="*/ 0 w 4379681"/>
              <a:gd name="connsiteY7" fmla="*/ 123574 h 2237841"/>
              <a:gd name="connsiteX8" fmla="*/ 123574 w 4379681"/>
              <a:gd name="connsiteY8" fmla="*/ 0 h 223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9681" h="2237841">
                <a:moveTo>
                  <a:pt x="123574" y="0"/>
                </a:moveTo>
                <a:lnTo>
                  <a:pt x="4256107" y="0"/>
                </a:lnTo>
                <a:cubicBezTo>
                  <a:pt x="4324355" y="0"/>
                  <a:pt x="4379681" y="55326"/>
                  <a:pt x="4379681" y="123574"/>
                </a:cubicBezTo>
                <a:lnTo>
                  <a:pt x="4379681" y="2114267"/>
                </a:lnTo>
                <a:cubicBezTo>
                  <a:pt x="4379681" y="2182515"/>
                  <a:pt x="4324355" y="2237841"/>
                  <a:pt x="4256107" y="2237841"/>
                </a:cubicBezTo>
                <a:lnTo>
                  <a:pt x="123574" y="2237841"/>
                </a:lnTo>
                <a:cubicBezTo>
                  <a:pt x="55326" y="2237841"/>
                  <a:pt x="0" y="2182515"/>
                  <a:pt x="0" y="2114267"/>
                </a:cubicBezTo>
                <a:lnTo>
                  <a:pt x="0" y="123574"/>
                </a:lnTo>
                <a:cubicBezTo>
                  <a:pt x="0" y="55326"/>
                  <a:pt x="55326" y="0"/>
                  <a:pt x="12357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B64EAE8-C06B-D6DF-9D8A-835EF320A4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6724" y="1446049"/>
            <a:ext cx="4379681" cy="2237841"/>
          </a:xfrm>
          <a:custGeom>
            <a:avLst/>
            <a:gdLst>
              <a:gd name="connsiteX0" fmla="*/ 123574 w 4379681"/>
              <a:gd name="connsiteY0" fmla="*/ 0 h 2237841"/>
              <a:gd name="connsiteX1" fmla="*/ 4256107 w 4379681"/>
              <a:gd name="connsiteY1" fmla="*/ 0 h 2237841"/>
              <a:gd name="connsiteX2" fmla="*/ 4379681 w 4379681"/>
              <a:gd name="connsiteY2" fmla="*/ 123574 h 2237841"/>
              <a:gd name="connsiteX3" fmla="*/ 4379681 w 4379681"/>
              <a:gd name="connsiteY3" fmla="*/ 2114267 h 2237841"/>
              <a:gd name="connsiteX4" fmla="*/ 4256107 w 4379681"/>
              <a:gd name="connsiteY4" fmla="*/ 2237841 h 2237841"/>
              <a:gd name="connsiteX5" fmla="*/ 123574 w 4379681"/>
              <a:gd name="connsiteY5" fmla="*/ 2237841 h 2237841"/>
              <a:gd name="connsiteX6" fmla="*/ 0 w 4379681"/>
              <a:gd name="connsiteY6" fmla="*/ 2114267 h 2237841"/>
              <a:gd name="connsiteX7" fmla="*/ 0 w 4379681"/>
              <a:gd name="connsiteY7" fmla="*/ 123574 h 2237841"/>
              <a:gd name="connsiteX8" fmla="*/ 123574 w 4379681"/>
              <a:gd name="connsiteY8" fmla="*/ 0 h 223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9681" h="2237841">
                <a:moveTo>
                  <a:pt x="123574" y="0"/>
                </a:moveTo>
                <a:lnTo>
                  <a:pt x="4256107" y="0"/>
                </a:lnTo>
                <a:cubicBezTo>
                  <a:pt x="4324355" y="0"/>
                  <a:pt x="4379681" y="55326"/>
                  <a:pt x="4379681" y="123574"/>
                </a:cubicBezTo>
                <a:lnTo>
                  <a:pt x="4379681" y="2114267"/>
                </a:lnTo>
                <a:cubicBezTo>
                  <a:pt x="4379681" y="2182515"/>
                  <a:pt x="4324355" y="2237841"/>
                  <a:pt x="4256107" y="2237841"/>
                </a:cubicBezTo>
                <a:lnTo>
                  <a:pt x="123574" y="2237841"/>
                </a:lnTo>
                <a:cubicBezTo>
                  <a:pt x="55326" y="2237841"/>
                  <a:pt x="0" y="2182515"/>
                  <a:pt x="0" y="2114267"/>
                </a:cubicBezTo>
                <a:lnTo>
                  <a:pt x="0" y="123574"/>
                </a:lnTo>
                <a:cubicBezTo>
                  <a:pt x="0" y="55326"/>
                  <a:pt x="55326" y="0"/>
                  <a:pt x="12357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6339C78-8288-D9E9-7F41-F51327E120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456889" y="1447721"/>
            <a:ext cx="1735111" cy="2237841"/>
          </a:xfrm>
          <a:custGeom>
            <a:avLst/>
            <a:gdLst>
              <a:gd name="connsiteX0" fmla="*/ 123574 w 1735111"/>
              <a:gd name="connsiteY0" fmla="*/ 0 h 2237841"/>
              <a:gd name="connsiteX1" fmla="*/ 1735111 w 1735111"/>
              <a:gd name="connsiteY1" fmla="*/ 0 h 2237841"/>
              <a:gd name="connsiteX2" fmla="*/ 1735111 w 1735111"/>
              <a:gd name="connsiteY2" fmla="*/ 2237841 h 2237841"/>
              <a:gd name="connsiteX3" fmla="*/ 123574 w 1735111"/>
              <a:gd name="connsiteY3" fmla="*/ 2237841 h 2237841"/>
              <a:gd name="connsiteX4" fmla="*/ 0 w 1735111"/>
              <a:gd name="connsiteY4" fmla="*/ 2114267 h 2237841"/>
              <a:gd name="connsiteX5" fmla="*/ 0 w 1735111"/>
              <a:gd name="connsiteY5" fmla="*/ 123574 h 2237841"/>
              <a:gd name="connsiteX6" fmla="*/ 123574 w 1735111"/>
              <a:gd name="connsiteY6" fmla="*/ 0 h 223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5111" h="2237841">
                <a:moveTo>
                  <a:pt x="123574" y="0"/>
                </a:moveTo>
                <a:lnTo>
                  <a:pt x="1735111" y="0"/>
                </a:lnTo>
                <a:lnTo>
                  <a:pt x="1735111" y="2237841"/>
                </a:lnTo>
                <a:lnTo>
                  <a:pt x="123574" y="2237841"/>
                </a:lnTo>
                <a:cubicBezTo>
                  <a:pt x="55326" y="2237841"/>
                  <a:pt x="0" y="2182515"/>
                  <a:pt x="0" y="2114267"/>
                </a:cubicBezTo>
                <a:lnTo>
                  <a:pt x="0" y="123574"/>
                </a:lnTo>
                <a:cubicBezTo>
                  <a:pt x="0" y="55326"/>
                  <a:pt x="55326" y="0"/>
                  <a:pt x="12357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326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09DF7BC-5CCF-58A8-2275-B42C985A85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6780B12-2C60-94F9-5907-7D2345C27B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49109" y="1751027"/>
            <a:ext cx="3295066" cy="1617262"/>
          </a:xfrm>
          <a:custGeom>
            <a:avLst/>
            <a:gdLst>
              <a:gd name="connsiteX0" fmla="*/ 100755 w 3295066"/>
              <a:gd name="connsiteY0" fmla="*/ 0 h 1617262"/>
              <a:gd name="connsiteX1" fmla="*/ 3194311 w 3295066"/>
              <a:gd name="connsiteY1" fmla="*/ 0 h 1617262"/>
              <a:gd name="connsiteX2" fmla="*/ 3295066 w 3295066"/>
              <a:gd name="connsiteY2" fmla="*/ 100755 h 1617262"/>
              <a:gd name="connsiteX3" fmla="*/ 3295066 w 3295066"/>
              <a:gd name="connsiteY3" fmla="*/ 1516507 h 1617262"/>
              <a:gd name="connsiteX4" fmla="*/ 3194311 w 3295066"/>
              <a:gd name="connsiteY4" fmla="*/ 1617262 h 1617262"/>
              <a:gd name="connsiteX5" fmla="*/ 100755 w 3295066"/>
              <a:gd name="connsiteY5" fmla="*/ 1617262 h 1617262"/>
              <a:gd name="connsiteX6" fmla="*/ 0 w 3295066"/>
              <a:gd name="connsiteY6" fmla="*/ 1516507 h 1617262"/>
              <a:gd name="connsiteX7" fmla="*/ 0 w 3295066"/>
              <a:gd name="connsiteY7" fmla="*/ 100755 h 1617262"/>
              <a:gd name="connsiteX8" fmla="*/ 100755 w 3295066"/>
              <a:gd name="connsiteY8" fmla="*/ 0 h 161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5066" h="1617262">
                <a:moveTo>
                  <a:pt x="100755" y="0"/>
                </a:moveTo>
                <a:lnTo>
                  <a:pt x="3194311" y="0"/>
                </a:lnTo>
                <a:cubicBezTo>
                  <a:pt x="3249956" y="0"/>
                  <a:pt x="3295066" y="45110"/>
                  <a:pt x="3295066" y="100755"/>
                </a:cubicBezTo>
                <a:lnTo>
                  <a:pt x="3295066" y="1516507"/>
                </a:lnTo>
                <a:cubicBezTo>
                  <a:pt x="3295066" y="1572152"/>
                  <a:pt x="3249956" y="1617262"/>
                  <a:pt x="3194311" y="1617262"/>
                </a:cubicBezTo>
                <a:lnTo>
                  <a:pt x="100755" y="1617262"/>
                </a:lnTo>
                <a:cubicBezTo>
                  <a:pt x="45110" y="1617262"/>
                  <a:pt x="0" y="1572152"/>
                  <a:pt x="0" y="1516507"/>
                </a:cubicBezTo>
                <a:lnTo>
                  <a:pt x="0" y="100755"/>
                </a:lnTo>
                <a:cubicBezTo>
                  <a:pt x="0" y="45110"/>
                  <a:pt x="45110" y="0"/>
                  <a:pt x="1007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CE2135D-43D9-A013-7A3D-8282B22C64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49109" y="3830992"/>
            <a:ext cx="3295066" cy="1617262"/>
          </a:xfrm>
          <a:custGeom>
            <a:avLst/>
            <a:gdLst>
              <a:gd name="connsiteX0" fmla="*/ 100755 w 3295066"/>
              <a:gd name="connsiteY0" fmla="*/ 0 h 1617262"/>
              <a:gd name="connsiteX1" fmla="*/ 3194311 w 3295066"/>
              <a:gd name="connsiteY1" fmla="*/ 0 h 1617262"/>
              <a:gd name="connsiteX2" fmla="*/ 3295066 w 3295066"/>
              <a:gd name="connsiteY2" fmla="*/ 100755 h 1617262"/>
              <a:gd name="connsiteX3" fmla="*/ 3295066 w 3295066"/>
              <a:gd name="connsiteY3" fmla="*/ 1516507 h 1617262"/>
              <a:gd name="connsiteX4" fmla="*/ 3194311 w 3295066"/>
              <a:gd name="connsiteY4" fmla="*/ 1617262 h 1617262"/>
              <a:gd name="connsiteX5" fmla="*/ 100755 w 3295066"/>
              <a:gd name="connsiteY5" fmla="*/ 1617262 h 1617262"/>
              <a:gd name="connsiteX6" fmla="*/ 0 w 3295066"/>
              <a:gd name="connsiteY6" fmla="*/ 1516507 h 1617262"/>
              <a:gd name="connsiteX7" fmla="*/ 0 w 3295066"/>
              <a:gd name="connsiteY7" fmla="*/ 100755 h 1617262"/>
              <a:gd name="connsiteX8" fmla="*/ 100755 w 3295066"/>
              <a:gd name="connsiteY8" fmla="*/ 0 h 161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5066" h="1617262">
                <a:moveTo>
                  <a:pt x="100755" y="0"/>
                </a:moveTo>
                <a:lnTo>
                  <a:pt x="3194311" y="0"/>
                </a:lnTo>
                <a:cubicBezTo>
                  <a:pt x="3249956" y="0"/>
                  <a:pt x="3295066" y="45110"/>
                  <a:pt x="3295066" y="100755"/>
                </a:cubicBezTo>
                <a:lnTo>
                  <a:pt x="3295066" y="1516507"/>
                </a:lnTo>
                <a:cubicBezTo>
                  <a:pt x="3295066" y="1572152"/>
                  <a:pt x="3249956" y="1617262"/>
                  <a:pt x="3194311" y="1617262"/>
                </a:cubicBezTo>
                <a:lnTo>
                  <a:pt x="100755" y="1617262"/>
                </a:lnTo>
                <a:cubicBezTo>
                  <a:pt x="45110" y="1617262"/>
                  <a:pt x="0" y="1572152"/>
                  <a:pt x="0" y="1516507"/>
                </a:cubicBezTo>
                <a:lnTo>
                  <a:pt x="0" y="100755"/>
                </a:lnTo>
                <a:cubicBezTo>
                  <a:pt x="0" y="45110"/>
                  <a:pt x="45110" y="0"/>
                  <a:pt x="1007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3327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0A3861-CFEF-43D3-94C6-AE1548E725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861078" cy="4439054"/>
          </a:xfrm>
          <a:custGeom>
            <a:avLst/>
            <a:gdLst>
              <a:gd name="connsiteX0" fmla="*/ 0 w 9861078"/>
              <a:gd name="connsiteY0" fmla="*/ 0 h 4439054"/>
              <a:gd name="connsiteX1" fmla="*/ 9861078 w 9861078"/>
              <a:gd name="connsiteY1" fmla="*/ 0 h 4439054"/>
              <a:gd name="connsiteX2" fmla="*/ 8751314 w 9861078"/>
              <a:gd name="connsiteY2" fmla="*/ 4439054 h 4439054"/>
              <a:gd name="connsiteX3" fmla="*/ 0 w 9861078"/>
              <a:gd name="connsiteY3" fmla="*/ 4439054 h 443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1078" h="4439054">
                <a:moveTo>
                  <a:pt x="0" y="0"/>
                </a:moveTo>
                <a:lnTo>
                  <a:pt x="9861078" y="0"/>
                </a:lnTo>
                <a:lnTo>
                  <a:pt x="8751314" y="4439054"/>
                </a:lnTo>
                <a:lnTo>
                  <a:pt x="0" y="44390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515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A951268-612D-B818-BC3B-363371DF6C13}"/>
              </a:ext>
            </a:extLst>
          </p:cNvPr>
          <p:cNvSpPr/>
          <p:nvPr userDrawn="1"/>
        </p:nvSpPr>
        <p:spPr>
          <a:xfrm>
            <a:off x="0" y="356135"/>
            <a:ext cx="2386995" cy="6237170"/>
          </a:xfrm>
          <a:custGeom>
            <a:avLst/>
            <a:gdLst>
              <a:gd name="connsiteX0" fmla="*/ 0 w 2386995"/>
              <a:gd name="connsiteY0" fmla="*/ 0 h 6237170"/>
              <a:gd name="connsiteX1" fmla="*/ 2016413 w 2386995"/>
              <a:gd name="connsiteY1" fmla="*/ 0 h 6237170"/>
              <a:gd name="connsiteX2" fmla="*/ 2386995 w 2386995"/>
              <a:gd name="connsiteY2" fmla="*/ 370582 h 6237170"/>
              <a:gd name="connsiteX3" fmla="*/ 2386995 w 2386995"/>
              <a:gd name="connsiteY3" fmla="*/ 5866588 h 6237170"/>
              <a:gd name="connsiteX4" fmla="*/ 2016413 w 2386995"/>
              <a:gd name="connsiteY4" fmla="*/ 6237170 h 6237170"/>
              <a:gd name="connsiteX5" fmla="*/ 0 w 2386995"/>
              <a:gd name="connsiteY5" fmla="*/ 6237170 h 623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6995" h="6237170">
                <a:moveTo>
                  <a:pt x="0" y="0"/>
                </a:moveTo>
                <a:lnTo>
                  <a:pt x="2016413" y="0"/>
                </a:lnTo>
                <a:cubicBezTo>
                  <a:pt x="2221080" y="0"/>
                  <a:pt x="2386995" y="165915"/>
                  <a:pt x="2386995" y="370582"/>
                </a:cubicBezTo>
                <a:lnTo>
                  <a:pt x="2386995" y="5866588"/>
                </a:lnTo>
                <a:cubicBezTo>
                  <a:pt x="2386995" y="6071255"/>
                  <a:pt x="2221080" y="6237170"/>
                  <a:pt x="2016413" y="6237170"/>
                </a:cubicBezTo>
                <a:lnTo>
                  <a:pt x="0" y="6237170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b="0" i="0" dirty="0">
              <a:latin typeface="Montserrat" pitchFamily="2" charset="77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99BD60-C041-7F52-BA57-BB293E76DA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4199" y="1350798"/>
            <a:ext cx="5080000" cy="2168636"/>
          </a:xfrm>
          <a:custGeom>
            <a:avLst/>
            <a:gdLst>
              <a:gd name="connsiteX0" fmla="*/ 135496 w 5080000"/>
              <a:gd name="connsiteY0" fmla="*/ 0 h 2168636"/>
              <a:gd name="connsiteX1" fmla="*/ 4944504 w 5080000"/>
              <a:gd name="connsiteY1" fmla="*/ 0 h 2168636"/>
              <a:gd name="connsiteX2" fmla="*/ 5080000 w 5080000"/>
              <a:gd name="connsiteY2" fmla="*/ 135496 h 2168636"/>
              <a:gd name="connsiteX3" fmla="*/ 5080000 w 5080000"/>
              <a:gd name="connsiteY3" fmla="*/ 2033140 h 2168636"/>
              <a:gd name="connsiteX4" fmla="*/ 4944504 w 5080000"/>
              <a:gd name="connsiteY4" fmla="*/ 2168636 h 2168636"/>
              <a:gd name="connsiteX5" fmla="*/ 135496 w 5080000"/>
              <a:gd name="connsiteY5" fmla="*/ 2168636 h 2168636"/>
              <a:gd name="connsiteX6" fmla="*/ 0 w 5080000"/>
              <a:gd name="connsiteY6" fmla="*/ 2033140 h 2168636"/>
              <a:gd name="connsiteX7" fmla="*/ 0 w 5080000"/>
              <a:gd name="connsiteY7" fmla="*/ 135496 h 2168636"/>
              <a:gd name="connsiteX8" fmla="*/ 135496 w 5080000"/>
              <a:gd name="connsiteY8" fmla="*/ 0 h 216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0000" h="2168636">
                <a:moveTo>
                  <a:pt x="135496" y="0"/>
                </a:moveTo>
                <a:lnTo>
                  <a:pt x="4944504" y="0"/>
                </a:lnTo>
                <a:cubicBezTo>
                  <a:pt x="5019336" y="0"/>
                  <a:pt x="5080000" y="60664"/>
                  <a:pt x="5080000" y="135496"/>
                </a:cubicBezTo>
                <a:lnTo>
                  <a:pt x="5080000" y="2033140"/>
                </a:lnTo>
                <a:cubicBezTo>
                  <a:pt x="5080000" y="2107972"/>
                  <a:pt x="5019336" y="2168636"/>
                  <a:pt x="4944504" y="2168636"/>
                </a:cubicBezTo>
                <a:lnTo>
                  <a:pt x="135496" y="2168636"/>
                </a:lnTo>
                <a:cubicBezTo>
                  <a:pt x="60664" y="2168636"/>
                  <a:pt x="0" y="2107972"/>
                  <a:pt x="0" y="2033140"/>
                </a:cubicBezTo>
                <a:lnTo>
                  <a:pt x="0" y="135496"/>
                </a:lnTo>
                <a:cubicBezTo>
                  <a:pt x="0" y="60664"/>
                  <a:pt x="60664" y="0"/>
                  <a:pt x="1354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1FB7DED-F073-E909-258A-C34F53CE0C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4199" y="3682245"/>
            <a:ext cx="2842172" cy="1824958"/>
          </a:xfrm>
          <a:custGeom>
            <a:avLst/>
            <a:gdLst>
              <a:gd name="connsiteX0" fmla="*/ 114023 w 2842172"/>
              <a:gd name="connsiteY0" fmla="*/ 0 h 1824958"/>
              <a:gd name="connsiteX1" fmla="*/ 2728149 w 2842172"/>
              <a:gd name="connsiteY1" fmla="*/ 0 h 1824958"/>
              <a:gd name="connsiteX2" fmla="*/ 2842172 w 2842172"/>
              <a:gd name="connsiteY2" fmla="*/ 114023 h 1824958"/>
              <a:gd name="connsiteX3" fmla="*/ 2842172 w 2842172"/>
              <a:gd name="connsiteY3" fmla="*/ 1710935 h 1824958"/>
              <a:gd name="connsiteX4" fmla="*/ 2728149 w 2842172"/>
              <a:gd name="connsiteY4" fmla="*/ 1824958 h 1824958"/>
              <a:gd name="connsiteX5" fmla="*/ 114023 w 2842172"/>
              <a:gd name="connsiteY5" fmla="*/ 1824958 h 1824958"/>
              <a:gd name="connsiteX6" fmla="*/ 0 w 2842172"/>
              <a:gd name="connsiteY6" fmla="*/ 1710935 h 1824958"/>
              <a:gd name="connsiteX7" fmla="*/ 0 w 2842172"/>
              <a:gd name="connsiteY7" fmla="*/ 114023 h 1824958"/>
              <a:gd name="connsiteX8" fmla="*/ 114023 w 2842172"/>
              <a:gd name="connsiteY8" fmla="*/ 0 h 182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172" h="1824958">
                <a:moveTo>
                  <a:pt x="114023" y="0"/>
                </a:moveTo>
                <a:lnTo>
                  <a:pt x="2728149" y="0"/>
                </a:lnTo>
                <a:cubicBezTo>
                  <a:pt x="2791122" y="0"/>
                  <a:pt x="2842172" y="51050"/>
                  <a:pt x="2842172" y="114023"/>
                </a:cubicBezTo>
                <a:lnTo>
                  <a:pt x="2842172" y="1710935"/>
                </a:lnTo>
                <a:cubicBezTo>
                  <a:pt x="2842172" y="1773908"/>
                  <a:pt x="2791122" y="1824958"/>
                  <a:pt x="2728149" y="1824958"/>
                </a:cubicBezTo>
                <a:lnTo>
                  <a:pt x="114023" y="1824958"/>
                </a:lnTo>
                <a:cubicBezTo>
                  <a:pt x="51050" y="1824958"/>
                  <a:pt x="0" y="1773908"/>
                  <a:pt x="0" y="1710935"/>
                </a:cubicBezTo>
                <a:lnTo>
                  <a:pt x="0" y="114023"/>
                </a:lnTo>
                <a:cubicBezTo>
                  <a:pt x="0" y="51050"/>
                  <a:pt x="51050" y="0"/>
                  <a:pt x="11402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05038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0FB97D7-631C-F195-F8D5-C1A8930DAB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968500"/>
            <a:ext cx="12192000" cy="2921000"/>
          </a:xfrm>
          <a:custGeom>
            <a:avLst/>
            <a:gdLst>
              <a:gd name="connsiteX0" fmla="*/ 0 w 12192000"/>
              <a:gd name="connsiteY0" fmla="*/ 0 h 2921000"/>
              <a:gd name="connsiteX1" fmla="*/ 12192000 w 12192000"/>
              <a:gd name="connsiteY1" fmla="*/ 0 h 2921000"/>
              <a:gd name="connsiteX2" fmla="*/ 12192000 w 12192000"/>
              <a:gd name="connsiteY2" fmla="*/ 2921000 h 2921000"/>
              <a:gd name="connsiteX3" fmla="*/ 0 w 12192000"/>
              <a:gd name="connsiteY3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21000">
                <a:moveTo>
                  <a:pt x="0" y="0"/>
                </a:moveTo>
                <a:lnTo>
                  <a:pt x="12192000" y="0"/>
                </a:lnTo>
                <a:lnTo>
                  <a:pt x="12192000" y="2921000"/>
                </a:lnTo>
                <a:lnTo>
                  <a:pt x="0" y="2921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CA33052-BA62-4611-44B4-90CBEA2566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349829"/>
            <a:ext cx="4550228" cy="4158342"/>
          </a:xfrm>
          <a:custGeom>
            <a:avLst/>
            <a:gdLst>
              <a:gd name="connsiteX0" fmla="*/ 0 w 8988357"/>
              <a:gd name="connsiteY0" fmla="*/ 0 h 4289898"/>
              <a:gd name="connsiteX1" fmla="*/ 8988357 w 8988357"/>
              <a:gd name="connsiteY1" fmla="*/ 0 h 4289898"/>
              <a:gd name="connsiteX2" fmla="*/ 8988357 w 8988357"/>
              <a:gd name="connsiteY2" fmla="*/ 4289898 h 4289898"/>
              <a:gd name="connsiteX3" fmla="*/ 0 w 8988357"/>
              <a:gd name="connsiteY3" fmla="*/ 4289898 h 428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88357" h="4289898">
                <a:moveTo>
                  <a:pt x="0" y="0"/>
                </a:moveTo>
                <a:lnTo>
                  <a:pt x="8988357" y="0"/>
                </a:lnTo>
                <a:lnTo>
                  <a:pt x="8988357" y="4289898"/>
                </a:lnTo>
                <a:lnTo>
                  <a:pt x="0" y="42898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533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F52460-8CC6-21DD-6E1E-CA9774B35B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7517" y="1"/>
            <a:ext cx="7094483" cy="2784863"/>
          </a:xfrm>
          <a:custGeom>
            <a:avLst/>
            <a:gdLst>
              <a:gd name="connsiteX0" fmla="*/ 0 w 7094483"/>
              <a:gd name="connsiteY0" fmla="*/ 0 h 2784863"/>
              <a:gd name="connsiteX1" fmla="*/ 7094483 w 7094483"/>
              <a:gd name="connsiteY1" fmla="*/ 0 h 2784863"/>
              <a:gd name="connsiteX2" fmla="*/ 7094483 w 7094483"/>
              <a:gd name="connsiteY2" fmla="*/ 2607986 h 2784863"/>
              <a:gd name="connsiteX3" fmla="*/ 6917606 w 7094483"/>
              <a:gd name="connsiteY3" fmla="*/ 2784863 h 2784863"/>
              <a:gd name="connsiteX4" fmla="*/ 176878 w 7094483"/>
              <a:gd name="connsiteY4" fmla="*/ 2784863 h 2784863"/>
              <a:gd name="connsiteX5" fmla="*/ 0 w 7094483"/>
              <a:gd name="connsiteY5" fmla="*/ 2607986 h 27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4483" h="2784863">
                <a:moveTo>
                  <a:pt x="0" y="0"/>
                </a:moveTo>
                <a:lnTo>
                  <a:pt x="7094483" y="0"/>
                </a:lnTo>
                <a:lnTo>
                  <a:pt x="7094483" y="2607986"/>
                </a:lnTo>
                <a:cubicBezTo>
                  <a:pt x="7094483" y="2705672"/>
                  <a:pt x="7015292" y="2784863"/>
                  <a:pt x="6917606" y="2784863"/>
                </a:cubicBezTo>
                <a:lnTo>
                  <a:pt x="176878" y="2784863"/>
                </a:lnTo>
                <a:cubicBezTo>
                  <a:pt x="79191" y="2784863"/>
                  <a:pt x="0" y="2705672"/>
                  <a:pt x="0" y="260798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332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C1A33B-658C-7B3A-95B6-E09A5C6A7173}"/>
              </a:ext>
            </a:extLst>
          </p:cNvPr>
          <p:cNvSpPr/>
          <p:nvPr userDrawn="1"/>
        </p:nvSpPr>
        <p:spPr>
          <a:xfrm>
            <a:off x="9958179" y="3883059"/>
            <a:ext cx="2233821" cy="2974941"/>
          </a:xfrm>
          <a:prstGeom prst="roundRect">
            <a:avLst>
              <a:gd name="adj" fmla="val 0"/>
            </a:avLst>
          </a:pr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0" i="0" dirty="0">
              <a:latin typeface="Montserrat" pitchFamily="2" charset="77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145933-3EB6-3B75-F6DC-37D684AA6A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8331" y="3078138"/>
            <a:ext cx="6223137" cy="2418772"/>
          </a:xfrm>
          <a:custGeom>
            <a:avLst/>
            <a:gdLst>
              <a:gd name="connsiteX0" fmla="*/ 133565 w 6223137"/>
              <a:gd name="connsiteY0" fmla="*/ 0 h 2418772"/>
              <a:gd name="connsiteX1" fmla="*/ 6089572 w 6223137"/>
              <a:gd name="connsiteY1" fmla="*/ 0 h 2418772"/>
              <a:gd name="connsiteX2" fmla="*/ 6223137 w 6223137"/>
              <a:gd name="connsiteY2" fmla="*/ 133565 h 2418772"/>
              <a:gd name="connsiteX3" fmla="*/ 6223137 w 6223137"/>
              <a:gd name="connsiteY3" fmla="*/ 2285207 h 2418772"/>
              <a:gd name="connsiteX4" fmla="*/ 6089572 w 6223137"/>
              <a:gd name="connsiteY4" fmla="*/ 2418772 h 2418772"/>
              <a:gd name="connsiteX5" fmla="*/ 133565 w 6223137"/>
              <a:gd name="connsiteY5" fmla="*/ 2418772 h 2418772"/>
              <a:gd name="connsiteX6" fmla="*/ 0 w 6223137"/>
              <a:gd name="connsiteY6" fmla="*/ 2285207 h 2418772"/>
              <a:gd name="connsiteX7" fmla="*/ 0 w 6223137"/>
              <a:gd name="connsiteY7" fmla="*/ 133565 h 2418772"/>
              <a:gd name="connsiteX8" fmla="*/ 133565 w 6223137"/>
              <a:gd name="connsiteY8" fmla="*/ 0 h 241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23137" h="2418772">
                <a:moveTo>
                  <a:pt x="133565" y="0"/>
                </a:moveTo>
                <a:lnTo>
                  <a:pt x="6089572" y="0"/>
                </a:lnTo>
                <a:cubicBezTo>
                  <a:pt x="6163338" y="0"/>
                  <a:pt x="6223137" y="59799"/>
                  <a:pt x="6223137" y="133565"/>
                </a:cubicBezTo>
                <a:lnTo>
                  <a:pt x="6223137" y="2285207"/>
                </a:lnTo>
                <a:cubicBezTo>
                  <a:pt x="6223137" y="2358973"/>
                  <a:pt x="6163338" y="2418772"/>
                  <a:pt x="6089572" y="2418772"/>
                </a:cubicBezTo>
                <a:lnTo>
                  <a:pt x="133565" y="2418772"/>
                </a:lnTo>
                <a:cubicBezTo>
                  <a:pt x="59799" y="2418772"/>
                  <a:pt x="0" y="2358973"/>
                  <a:pt x="0" y="2285207"/>
                </a:cubicBezTo>
                <a:lnTo>
                  <a:pt x="0" y="133565"/>
                </a:lnTo>
                <a:cubicBezTo>
                  <a:pt x="0" y="59799"/>
                  <a:pt x="59799" y="0"/>
                  <a:pt x="13356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120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3E06574-49CC-7102-6049-4DEEFE9C5E6E}"/>
              </a:ext>
            </a:extLst>
          </p:cNvPr>
          <p:cNvSpPr/>
          <p:nvPr userDrawn="1"/>
        </p:nvSpPr>
        <p:spPr>
          <a:xfrm>
            <a:off x="1" y="0"/>
            <a:ext cx="3880239" cy="5262153"/>
          </a:xfrm>
          <a:custGeom>
            <a:avLst/>
            <a:gdLst>
              <a:gd name="connsiteX0" fmla="*/ 0 w 3880239"/>
              <a:gd name="connsiteY0" fmla="*/ 0 h 5262153"/>
              <a:gd name="connsiteX1" fmla="*/ 3857678 w 3880239"/>
              <a:gd name="connsiteY1" fmla="*/ 0 h 5262153"/>
              <a:gd name="connsiteX2" fmla="*/ 3867531 w 3880239"/>
              <a:gd name="connsiteY2" fmla="*/ 31743 h 5262153"/>
              <a:gd name="connsiteX3" fmla="*/ 3880239 w 3880239"/>
              <a:gd name="connsiteY3" fmla="*/ 157806 h 5262153"/>
              <a:gd name="connsiteX4" fmla="*/ 3880239 w 3880239"/>
              <a:gd name="connsiteY4" fmla="*/ 4636637 h 5262153"/>
              <a:gd name="connsiteX5" fmla="*/ 3254723 w 3880239"/>
              <a:gd name="connsiteY5" fmla="*/ 5262153 h 5262153"/>
              <a:gd name="connsiteX6" fmla="*/ 362993 w 3880239"/>
              <a:gd name="connsiteY6" fmla="*/ 5262153 h 5262153"/>
              <a:gd name="connsiteX7" fmla="*/ 13261 w 3880239"/>
              <a:gd name="connsiteY7" fmla="*/ 5155325 h 5262153"/>
              <a:gd name="connsiteX8" fmla="*/ 0 w 3880239"/>
              <a:gd name="connsiteY8" fmla="*/ 5144384 h 526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0239" h="5262153">
                <a:moveTo>
                  <a:pt x="0" y="0"/>
                </a:moveTo>
                <a:lnTo>
                  <a:pt x="3857678" y="0"/>
                </a:lnTo>
                <a:lnTo>
                  <a:pt x="3867531" y="31743"/>
                </a:lnTo>
                <a:cubicBezTo>
                  <a:pt x="3875863" y="72462"/>
                  <a:pt x="3880239" y="114623"/>
                  <a:pt x="3880239" y="157806"/>
                </a:cubicBezTo>
                <a:lnTo>
                  <a:pt x="3880239" y="4636637"/>
                </a:lnTo>
                <a:cubicBezTo>
                  <a:pt x="3880239" y="4982100"/>
                  <a:pt x="3600186" y="5262153"/>
                  <a:pt x="3254723" y="5262153"/>
                </a:cubicBezTo>
                <a:lnTo>
                  <a:pt x="362993" y="5262153"/>
                </a:lnTo>
                <a:cubicBezTo>
                  <a:pt x="233445" y="5262153"/>
                  <a:pt x="113094" y="5222771"/>
                  <a:pt x="13261" y="5155325"/>
                </a:cubicBezTo>
                <a:lnTo>
                  <a:pt x="0" y="5144384"/>
                </a:lnTo>
                <a:close/>
              </a:path>
            </a:pathLst>
          </a:cu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b="0" i="0" dirty="0">
              <a:latin typeface="Montserrat" pitchFamily="2" charset="77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8D2E6A-E683-95BD-5956-2DE135FF88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368" y="960115"/>
            <a:ext cx="4584580" cy="5897885"/>
          </a:xfrm>
          <a:custGeom>
            <a:avLst/>
            <a:gdLst>
              <a:gd name="connsiteX0" fmla="*/ 253161 w 4584580"/>
              <a:gd name="connsiteY0" fmla="*/ 0 h 5897885"/>
              <a:gd name="connsiteX1" fmla="*/ 4331419 w 4584580"/>
              <a:gd name="connsiteY1" fmla="*/ 0 h 5897885"/>
              <a:gd name="connsiteX2" fmla="*/ 4584580 w 4584580"/>
              <a:gd name="connsiteY2" fmla="*/ 253161 h 5897885"/>
              <a:gd name="connsiteX3" fmla="*/ 4584580 w 4584580"/>
              <a:gd name="connsiteY3" fmla="*/ 5897885 h 5897885"/>
              <a:gd name="connsiteX4" fmla="*/ 0 w 4584580"/>
              <a:gd name="connsiteY4" fmla="*/ 5897885 h 5897885"/>
              <a:gd name="connsiteX5" fmla="*/ 0 w 4584580"/>
              <a:gd name="connsiteY5" fmla="*/ 253161 h 5897885"/>
              <a:gd name="connsiteX6" fmla="*/ 253161 w 4584580"/>
              <a:gd name="connsiteY6" fmla="*/ 0 h 589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4580" h="5897885">
                <a:moveTo>
                  <a:pt x="253161" y="0"/>
                </a:moveTo>
                <a:lnTo>
                  <a:pt x="4331419" y="0"/>
                </a:lnTo>
                <a:cubicBezTo>
                  <a:pt x="4471236" y="0"/>
                  <a:pt x="4584580" y="113344"/>
                  <a:pt x="4584580" y="253161"/>
                </a:cubicBezTo>
                <a:lnTo>
                  <a:pt x="4584580" y="5897885"/>
                </a:lnTo>
                <a:lnTo>
                  <a:pt x="0" y="5897885"/>
                </a:lnTo>
                <a:lnTo>
                  <a:pt x="0" y="253161"/>
                </a:lnTo>
                <a:cubicBezTo>
                  <a:pt x="0" y="113344"/>
                  <a:pt x="113344" y="0"/>
                  <a:pt x="25316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974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2BC938-0EBA-CBA0-2A09-A45403FD62DD}"/>
              </a:ext>
            </a:extLst>
          </p:cNvPr>
          <p:cNvSpPr/>
          <p:nvPr userDrawn="1"/>
        </p:nvSpPr>
        <p:spPr>
          <a:xfrm>
            <a:off x="1848344" y="1165022"/>
            <a:ext cx="8984756" cy="4527956"/>
          </a:xfrm>
          <a:prstGeom prst="roundRect">
            <a:avLst>
              <a:gd name="adj" fmla="val 5433"/>
            </a:avLst>
          </a:pr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0" i="0" dirty="0">
              <a:latin typeface="Montserrat" pitchFamily="2" charset="77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63ABFF-D08A-0263-6137-BC218C9089ED}"/>
              </a:ext>
            </a:extLst>
          </p:cNvPr>
          <p:cNvSpPr/>
          <p:nvPr userDrawn="1"/>
        </p:nvSpPr>
        <p:spPr>
          <a:xfrm>
            <a:off x="3835415" y="4007422"/>
            <a:ext cx="2344668" cy="2204191"/>
          </a:xfrm>
          <a:prstGeom prst="roundRect">
            <a:avLst>
              <a:gd name="adj" fmla="val 5522"/>
            </a:avLst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0" i="0" dirty="0">
              <a:latin typeface="Montserrat" pitchFamily="2" charset="77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F81531E-8E5D-F43B-DEB1-9C09BD0C7BBC}"/>
              </a:ext>
            </a:extLst>
          </p:cNvPr>
          <p:cNvSpPr/>
          <p:nvPr userDrawn="1"/>
        </p:nvSpPr>
        <p:spPr>
          <a:xfrm>
            <a:off x="1" y="3967840"/>
            <a:ext cx="3647965" cy="2890160"/>
          </a:xfrm>
          <a:custGeom>
            <a:avLst/>
            <a:gdLst>
              <a:gd name="connsiteX0" fmla="*/ 0 w 3647965"/>
              <a:gd name="connsiteY0" fmla="*/ 0 h 2890160"/>
              <a:gd name="connsiteX1" fmla="*/ 3470137 w 3647965"/>
              <a:gd name="connsiteY1" fmla="*/ 0 h 2890160"/>
              <a:gd name="connsiteX2" fmla="*/ 3647965 w 3647965"/>
              <a:gd name="connsiteY2" fmla="*/ 177828 h 2890160"/>
              <a:gd name="connsiteX3" fmla="*/ 3647965 w 3647965"/>
              <a:gd name="connsiteY3" fmla="*/ 2890160 h 2890160"/>
              <a:gd name="connsiteX4" fmla="*/ 0 w 3647965"/>
              <a:gd name="connsiteY4" fmla="*/ 2890160 h 289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965" h="2890160">
                <a:moveTo>
                  <a:pt x="0" y="0"/>
                </a:moveTo>
                <a:lnTo>
                  <a:pt x="3470137" y="0"/>
                </a:lnTo>
                <a:cubicBezTo>
                  <a:pt x="3568349" y="0"/>
                  <a:pt x="3647965" y="79616"/>
                  <a:pt x="3647965" y="177828"/>
                </a:cubicBezTo>
                <a:lnTo>
                  <a:pt x="3647965" y="2890160"/>
                </a:lnTo>
                <a:lnTo>
                  <a:pt x="0" y="2890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b="0" i="0" dirty="0">
              <a:latin typeface="Montserrat" pitchFamily="2" charset="77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E55637D-B487-4298-5FC3-BFA7220628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74357" y="1783311"/>
            <a:ext cx="4806443" cy="2224111"/>
          </a:xfrm>
          <a:custGeom>
            <a:avLst/>
            <a:gdLst>
              <a:gd name="connsiteX0" fmla="*/ 122815 w 4806443"/>
              <a:gd name="connsiteY0" fmla="*/ 0 h 2224111"/>
              <a:gd name="connsiteX1" fmla="*/ 4683628 w 4806443"/>
              <a:gd name="connsiteY1" fmla="*/ 0 h 2224111"/>
              <a:gd name="connsiteX2" fmla="*/ 4806443 w 4806443"/>
              <a:gd name="connsiteY2" fmla="*/ 122815 h 2224111"/>
              <a:gd name="connsiteX3" fmla="*/ 4806443 w 4806443"/>
              <a:gd name="connsiteY3" fmla="*/ 2101296 h 2224111"/>
              <a:gd name="connsiteX4" fmla="*/ 4683628 w 4806443"/>
              <a:gd name="connsiteY4" fmla="*/ 2224111 h 2224111"/>
              <a:gd name="connsiteX5" fmla="*/ 122815 w 4806443"/>
              <a:gd name="connsiteY5" fmla="*/ 2224111 h 2224111"/>
              <a:gd name="connsiteX6" fmla="*/ 0 w 4806443"/>
              <a:gd name="connsiteY6" fmla="*/ 2101296 h 2224111"/>
              <a:gd name="connsiteX7" fmla="*/ 0 w 4806443"/>
              <a:gd name="connsiteY7" fmla="*/ 122815 h 2224111"/>
              <a:gd name="connsiteX8" fmla="*/ 122815 w 4806443"/>
              <a:gd name="connsiteY8" fmla="*/ 0 h 222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6443" h="2224111">
                <a:moveTo>
                  <a:pt x="122815" y="0"/>
                </a:moveTo>
                <a:lnTo>
                  <a:pt x="4683628" y="0"/>
                </a:lnTo>
                <a:cubicBezTo>
                  <a:pt x="4751457" y="0"/>
                  <a:pt x="4806443" y="54986"/>
                  <a:pt x="4806443" y="122815"/>
                </a:cubicBezTo>
                <a:lnTo>
                  <a:pt x="4806443" y="2101296"/>
                </a:lnTo>
                <a:cubicBezTo>
                  <a:pt x="4806443" y="2169125"/>
                  <a:pt x="4751457" y="2224111"/>
                  <a:pt x="4683628" y="2224111"/>
                </a:cubicBezTo>
                <a:lnTo>
                  <a:pt x="122815" y="2224111"/>
                </a:lnTo>
                <a:cubicBezTo>
                  <a:pt x="54986" y="2224111"/>
                  <a:pt x="0" y="2169125"/>
                  <a:pt x="0" y="2101296"/>
                </a:cubicBezTo>
                <a:lnTo>
                  <a:pt x="0" y="122815"/>
                </a:lnTo>
                <a:cubicBezTo>
                  <a:pt x="0" y="54986"/>
                  <a:pt x="54986" y="0"/>
                  <a:pt x="12281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E5B1169-8DB3-D43E-A5FF-DC585864D3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3967840"/>
            <a:ext cx="3647965" cy="2890160"/>
          </a:xfrm>
          <a:custGeom>
            <a:avLst/>
            <a:gdLst>
              <a:gd name="connsiteX0" fmla="*/ 0 w 3647965"/>
              <a:gd name="connsiteY0" fmla="*/ 0 h 2890160"/>
              <a:gd name="connsiteX1" fmla="*/ 3470137 w 3647965"/>
              <a:gd name="connsiteY1" fmla="*/ 0 h 2890160"/>
              <a:gd name="connsiteX2" fmla="*/ 3647965 w 3647965"/>
              <a:gd name="connsiteY2" fmla="*/ 177828 h 2890160"/>
              <a:gd name="connsiteX3" fmla="*/ 3647965 w 3647965"/>
              <a:gd name="connsiteY3" fmla="*/ 2890160 h 2890160"/>
              <a:gd name="connsiteX4" fmla="*/ 0 w 3647965"/>
              <a:gd name="connsiteY4" fmla="*/ 2890160 h 289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965" h="2890160">
                <a:moveTo>
                  <a:pt x="0" y="0"/>
                </a:moveTo>
                <a:lnTo>
                  <a:pt x="3470137" y="0"/>
                </a:lnTo>
                <a:cubicBezTo>
                  <a:pt x="3568349" y="0"/>
                  <a:pt x="3647965" y="79616"/>
                  <a:pt x="3647965" y="177828"/>
                </a:cubicBezTo>
                <a:lnTo>
                  <a:pt x="3647965" y="2890160"/>
                </a:lnTo>
                <a:lnTo>
                  <a:pt x="0" y="289016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2835918-ED5A-8AB0-4876-BBC4781F1A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5415" y="4007422"/>
            <a:ext cx="2344668" cy="2204191"/>
          </a:xfrm>
          <a:custGeom>
            <a:avLst/>
            <a:gdLst>
              <a:gd name="connsiteX0" fmla="*/ 121715 w 2344668"/>
              <a:gd name="connsiteY0" fmla="*/ 0 h 2204191"/>
              <a:gd name="connsiteX1" fmla="*/ 2222953 w 2344668"/>
              <a:gd name="connsiteY1" fmla="*/ 0 h 2204191"/>
              <a:gd name="connsiteX2" fmla="*/ 2344668 w 2344668"/>
              <a:gd name="connsiteY2" fmla="*/ 121715 h 2204191"/>
              <a:gd name="connsiteX3" fmla="*/ 2344668 w 2344668"/>
              <a:gd name="connsiteY3" fmla="*/ 2082476 h 2204191"/>
              <a:gd name="connsiteX4" fmla="*/ 2222953 w 2344668"/>
              <a:gd name="connsiteY4" fmla="*/ 2204191 h 2204191"/>
              <a:gd name="connsiteX5" fmla="*/ 121715 w 2344668"/>
              <a:gd name="connsiteY5" fmla="*/ 2204191 h 2204191"/>
              <a:gd name="connsiteX6" fmla="*/ 0 w 2344668"/>
              <a:gd name="connsiteY6" fmla="*/ 2082476 h 2204191"/>
              <a:gd name="connsiteX7" fmla="*/ 0 w 2344668"/>
              <a:gd name="connsiteY7" fmla="*/ 121715 h 2204191"/>
              <a:gd name="connsiteX8" fmla="*/ 121715 w 2344668"/>
              <a:gd name="connsiteY8" fmla="*/ 0 h 220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668" h="2204191">
                <a:moveTo>
                  <a:pt x="121715" y="0"/>
                </a:moveTo>
                <a:lnTo>
                  <a:pt x="2222953" y="0"/>
                </a:lnTo>
                <a:cubicBezTo>
                  <a:pt x="2290174" y="0"/>
                  <a:pt x="2344668" y="54494"/>
                  <a:pt x="2344668" y="121715"/>
                </a:cubicBezTo>
                <a:lnTo>
                  <a:pt x="2344668" y="2082476"/>
                </a:lnTo>
                <a:cubicBezTo>
                  <a:pt x="2344668" y="2149697"/>
                  <a:pt x="2290174" y="2204191"/>
                  <a:pt x="2222953" y="2204191"/>
                </a:cubicBezTo>
                <a:lnTo>
                  <a:pt x="121715" y="2204191"/>
                </a:lnTo>
                <a:cubicBezTo>
                  <a:pt x="54494" y="2204191"/>
                  <a:pt x="0" y="2149697"/>
                  <a:pt x="0" y="2082476"/>
                </a:cubicBezTo>
                <a:lnTo>
                  <a:pt x="0" y="121715"/>
                </a:lnTo>
                <a:cubicBezTo>
                  <a:pt x="0" y="54494"/>
                  <a:pt x="54494" y="0"/>
                  <a:pt x="12171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3414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816AEC-0429-BEC0-7AA5-C32F245A92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09063"/>
            <a:ext cx="12192000" cy="3048938"/>
          </a:xfrm>
          <a:custGeom>
            <a:avLst/>
            <a:gdLst>
              <a:gd name="connsiteX0" fmla="*/ 0 w 12192000"/>
              <a:gd name="connsiteY0" fmla="*/ 0 h 3129563"/>
              <a:gd name="connsiteX1" fmla="*/ 12192000 w 12192000"/>
              <a:gd name="connsiteY1" fmla="*/ 0 h 3129563"/>
              <a:gd name="connsiteX2" fmla="*/ 12192000 w 12192000"/>
              <a:gd name="connsiteY2" fmla="*/ 3129563 h 3129563"/>
              <a:gd name="connsiteX3" fmla="*/ 0 w 12192000"/>
              <a:gd name="connsiteY3" fmla="*/ 3129563 h 312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29563">
                <a:moveTo>
                  <a:pt x="0" y="0"/>
                </a:moveTo>
                <a:lnTo>
                  <a:pt x="12192000" y="0"/>
                </a:lnTo>
                <a:lnTo>
                  <a:pt x="12192000" y="3129563"/>
                </a:lnTo>
                <a:lnTo>
                  <a:pt x="0" y="31295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91AFB7-F206-8131-2A44-36074ED9DA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6882" y="1238594"/>
            <a:ext cx="2614207" cy="1784066"/>
          </a:xfrm>
          <a:custGeom>
            <a:avLst/>
            <a:gdLst>
              <a:gd name="connsiteX0" fmla="*/ 98516 w 2614207"/>
              <a:gd name="connsiteY0" fmla="*/ 0 h 1784066"/>
              <a:gd name="connsiteX1" fmla="*/ 2515691 w 2614207"/>
              <a:gd name="connsiteY1" fmla="*/ 0 h 1784066"/>
              <a:gd name="connsiteX2" fmla="*/ 2614207 w 2614207"/>
              <a:gd name="connsiteY2" fmla="*/ 98516 h 1784066"/>
              <a:gd name="connsiteX3" fmla="*/ 2614207 w 2614207"/>
              <a:gd name="connsiteY3" fmla="*/ 1685550 h 1784066"/>
              <a:gd name="connsiteX4" fmla="*/ 2515691 w 2614207"/>
              <a:gd name="connsiteY4" fmla="*/ 1784066 h 1784066"/>
              <a:gd name="connsiteX5" fmla="*/ 98516 w 2614207"/>
              <a:gd name="connsiteY5" fmla="*/ 1784066 h 1784066"/>
              <a:gd name="connsiteX6" fmla="*/ 0 w 2614207"/>
              <a:gd name="connsiteY6" fmla="*/ 1685550 h 1784066"/>
              <a:gd name="connsiteX7" fmla="*/ 0 w 2614207"/>
              <a:gd name="connsiteY7" fmla="*/ 98516 h 1784066"/>
              <a:gd name="connsiteX8" fmla="*/ 98516 w 2614207"/>
              <a:gd name="connsiteY8" fmla="*/ 0 h 178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4207" h="1784066">
                <a:moveTo>
                  <a:pt x="98516" y="0"/>
                </a:moveTo>
                <a:lnTo>
                  <a:pt x="2515691" y="0"/>
                </a:lnTo>
                <a:cubicBezTo>
                  <a:pt x="2570100" y="0"/>
                  <a:pt x="2614207" y="44107"/>
                  <a:pt x="2614207" y="98516"/>
                </a:cubicBezTo>
                <a:lnTo>
                  <a:pt x="2614207" y="1685550"/>
                </a:lnTo>
                <a:cubicBezTo>
                  <a:pt x="2614207" y="1739959"/>
                  <a:pt x="2570100" y="1784066"/>
                  <a:pt x="2515691" y="1784066"/>
                </a:cubicBezTo>
                <a:lnTo>
                  <a:pt x="98516" y="1784066"/>
                </a:lnTo>
                <a:cubicBezTo>
                  <a:pt x="44107" y="1784066"/>
                  <a:pt x="0" y="1739959"/>
                  <a:pt x="0" y="1685550"/>
                </a:cubicBezTo>
                <a:lnTo>
                  <a:pt x="0" y="98516"/>
                </a:lnTo>
                <a:cubicBezTo>
                  <a:pt x="0" y="44107"/>
                  <a:pt x="44107" y="0"/>
                  <a:pt x="9851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1F687F8-BB06-6CD3-B9A4-A73F93523D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0910" y="1238594"/>
            <a:ext cx="2614207" cy="1784066"/>
          </a:xfrm>
          <a:custGeom>
            <a:avLst/>
            <a:gdLst>
              <a:gd name="connsiteX0" fmla="*/ 98516 w 2614207"/>
              <a:gd name="connsiteY0" fmla="*/ 0 h 1784066"/>
              <a:gd name="connsiteX1" fmla="*/ 2515691 w 2614207"/>
              <a:gd name="connsiteY1" fmla="*/ 0 h 1784066"/>
              <a:gd name="connsiteX2" fmla="*/ 2614207 w 2614207"/>
              <a:gd name="connsiteY2" fmla="*/ 98516 h 1784066"/>
              <a:gd name="connsiteX3" fmla="*/ 2614207 w 2614207"/>
              <a:gd name="connsiteY3" fmla="*/ 1685550 h 1784066"/>
              <a:gd name="connsiteX4" fmla="*/ 2515691 w 2614207"/>
              <a:gd name="connsiteY4" fmla="*/ 1784066 h 1784066"/>
              <a:gd name="connsiteX5" fmla="*/ 98516 w 2614207"/>
              <a:gd name="connsiteY5" fmla="*/ 1784066 h 1784066"/>
              <a:gd name="connsiteX6" fmla="*/ 0 w 2614207"/>
              <a:gd name="connsiteY6" fmla="*/ 1685550 h 1784066"/>
              <a:gd name="connsiteX7" fmla="*/ 0 w 2614207"/>
              <a:gd name="connsiteY7" fmla="*/ 98516 h 1784066"/>
              <a:gd name="connsiteX8" fmla="*/ 98516 w 2614207"/>
              <a:gd name="connsiteY8" fmla="*/ 0 h 178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4207" h="1784066">
                <a:moveTo>
                  <a:pt x="98516" y="0"/>
                </a:moveTo>
                <a:lnTo>
                  <a:pt x="2515691" y="0"/>
                </a:lnTo>
                <a:cubicBezTo>
                  <a:pt x="2570100" y="0"/>
                  <a:pt x="2614207" y="44107"/>
                  <a:pt x="2614207" y="98516"/>
                </a:cubicBezTo>
                <a:lnTo>
                  <a:pt x="2614207" y="1685550"/>
                </a:lnTo>
                <a:cubicBezTo>
                  <a:pt x="2614207" y="1739959"/>
                  <a:pt x="2570100" y="1784066"/>
                  <a:pt x="2515691" y="1784066"/>
                </a:cubicBezTo>
                <a:lnTo>
                  <a:pt x="98516" y="1784066"/>
                </a:lnTo>
                <a:cubicBezTo>
                  <a:pt x="44107" y="1784066"/>
                  <a:pt x="0" y="1739959"/>
                  <a:pt x="0" y="1685550"/>
                </a:cubicBezTo>
                <a:lnTo>
                  <a:pt x="0" y="98516"/>
                </a:lnTo>
                <a:cubicBezTo>
                  <a:pt x="0" y="44107"/>
                  <a:pt x="44107" y="0"/>
                  <a:pt x="9851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C0A19F1-DEC5-E502-F728-6E060B14DF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25462" y="904461"/>
            <a:ext cx="4141076" cy="2452333"/>
          </a:xfrm>
          <a:custGeom>
            <a:avLst/>
            <a:gdLst>
              <a:gd name="connsiteX0" fmla="*/ 135418 w 4141076"/>
              <a:gd name="connsiteY0" fmla="*/ 0 h 2452333"/>
              <a:gd name="connsiteX1" fmla="*/ 4005658 w 4141076"/>
              <a:gd name="connsiteY1" fmla="*/ 0 h 2452333"/>
              <a:gd name="connsiteX2" fmla="*/ 4141076 w 4141076"/>
              <a:gd name="connsiteY2" fmla="*/ 135418 h 2452333"/>
              <a:gd name="connsiteX3" fmla="*/ 4141076 w 4141076"/>
              <a:gd name="connsiteY3" fmla="*/ 2316915 h 2452333"/>
              <a:gd name="connsiteX4" fmla="*/ 4005658 w 4141076"/>
              <a:gd name="connsiteY4" fmla="*/ 2452333 h 2452333"/>
              <a:gd name="connsiteX5" fmla="*/ 135418 w 4141076"/>
              <a:gd name="connsiteY5" fmla="*/ 2452333 h 2452333"/>
              <a:gd name="connsiteX6" fmla="*/ 0 w 4141076"/>
              <a:gd name="connsiteY6" fmla="*/ 2316915 h 2452333"/>
              <a:gd name="connsiteX7" fmla="*/ 0 w 4141076"/>
              <a:gd name="connsiteY7" fmla="*/ 135418 h 2452333"/>
              <a:gd name="connsiteX8" fmla="*/ 135418 w 4141076"/>
              <a:gd name="connsiteY8" fmla="*/ 0 h 24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1076" h="2452333">
                <a:moveTo>
                  <a:pt x="135418" y="0"/>
                </a:moveTo>
                <a:lnTo>
                  <a:pt x="4005658" y="0"/>
                </a:lnTo>
                <a:cubicBezTo>
                  <a:pt x="4080447" y="0"/>
                  <a:pt x="4141076" y="60629"/>
                  <a:pt x="4141076" y="135418"/>
                </a:cubicBezTo>
                <a:lnTo>
                  <a:pt x="4141076" y="2316915"/>
                </a:lnTo>
                <a:cubicBezTo>
                  <a:pt x="4141076" y="2391704"/>
                  <a:pt x="4080447" y="2452333"/>
                  <a:pt x="4005658" y="2452333"/>
                </a:cubicBezTo>
                <a:lnTo>
                  <a:pt x="135418" y="2452333"/>
                </a:lnTo>
                <a:cubicBezTo>
                  <a:pt x="60629" y="2452333"/>
                  <a:pt x="0" y="2391704"/>
                  <a:pt x="0" y="2316915"/>
                </a:cubicBezTo>
                <a:lnTo>
                  <a:pt x="0" y="135418"/>
                </a:lnTo>
                <a:cubicBezTo>
                  <a:pt x="0" y="60629"/>
                  <a:pt x="60629" y="0"/>
                  <a:pt x="135418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810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1B85207-9522-03B8-769E-B3C510A3009F}"/>
              </a:ext>
            </a:extLst>
          </p:cNvPr>
          <p:cNvSpPr/>
          <p:nvPr userDrawn="1"/>
        </p:nvSpPr>
        <p:spPr>
          <a:xfrm>
            <a:off x="8577877" y="0"/>
            <a:ext cx="3614123" cy="3899578"/>
          </a:xfrm>
          <a:custGeom>
            <a:avLst/>
            <a:gdLst>
              <a:gd name="connsiteX0" fmla="*/ 16376 w 3614123"/>
              <a:gd name="connsiteY0" fmla="*/ 0 h 3899578"/>
              <a:gd name="connsiteX1" fmla="*/ 3614123 w 3614123"/>
              <a:gd name="connsiteY1" fmla="*/ 0 h 3899578"/>
              <a:gd name="connsiteX2" fmla="*/ 3614123 w 3614123"/>
              <a:gd name="connsiteY2" fmla="*/ 3899578 h 3899578"/>
              <a:gd name="connsiteX3" fmla="*/ 219376 w 3614123"/>
              <a:gd name="connsiteY3" fmla="*/ 3899578 h 3899578"/>
              <a:gd name="connsiteX4" fmla="*/ 0 w 3614123"/>
              <a:gd name="connsiteY4" fmla="*/ 3680202 h 3899578"/>
              <a:gd name="connsiteX5" fmla="*/ 0 w 3614123"/>
              <a:gd name="connsiteY5" fmla="*/ 81115 h 3899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4123" h="3899578">
                <a:moveTo>
                  <a:pt x="16376" y="0"/>
                </a:moveTo>
                <a:lnTo>
                  <a:pt x="3614123" y="0"/>
                </a:lnTo>
                <a:lnTo>
                  <a:pt x="3614123" y="3899578"/>
                </a:lnTo>
                <a:lnTo>
                  <a:pt x="219376" y="3899578"/>
                </a:lnTo>
                <a:cubicBezTo>
                  <a:pt x="98218" y="3899578"/>
                  <a:pt x="0" y="3801360"/>
                  <a:pt x="0" y="3680202"/>
                </a:cubicBezTo>
                <a:lnTo>
                  <a:pt x="0" y="81115"/>
                </a:lnTo>
                <a:close/>
              </a:path>
            </a:pathLst>
          </a:cu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b="0" i="0" dirty="0">
              <a:latin typeface="Montserrat" pitchFamily="2" charset="77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8AFA769-8DE1-B9CA-9C73-A15550BA85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1917" y="1587062"/>
            <a:ext cx="4178615" cy="3713938"/>
          </a:xfrm>
          <a:custGeom>
            <a:avLst/>
            <a:gdLst>
              <a:gd name="connsiteX0" fmla="*/ 121000 w 4178615"/>
              <a:gd name="connsiteY0" fmla="*/ 0 h 3713938"/>
              <a:gd name="connsiteX1" fmla="*/ 4057615 w 4178615"/>
              <a:gd name="connsiteY1" fmla="*/ 0 h 3713938"/>
              <a:gd name="connsiteX2" fmla="*/ 4178615 w 4178615"/>
              <a:gd name="connsiteY2" fmla="*/ 121000 h 3713938"/>
              <a:gd name="connsiteX3" fmla="*/ 4178615 w 4178615"/>
              <a:gd name="connsiteY3" fmla="*/ 3592938 h 3713938"/>
              <a:gd name="connsiteX4" fmla="*/ 4057615 w 4178615"/>
              <a:gd name="connsiteY4" fmla="*/ 3713938 h 3713938"/>
              <a:gd name="connsiteX5" fmla="*/ 121000 w 4178615"/>
              <a:gd name="connsiteY5" fmla="*/ 3713938 h 3713938"/>
              <a:gd name="connsiteX6" fmla="*/ 0 w 4178615"/>
              <a:gd name="connsiteY6" fmla="*/ 3592938 h 3713938"/>
              <a:gd name="connsiteX7" fmla="*/ 0 w 4178615"/>
              <a:gd name="connsiteY7" fmla="*/ 121000 h 3713938"/>
              <a:gd name="connsiteX8" fmla="*/ 121000 w 4178615"/>
              <a:gd name="connsiteY8" fmla="*/ 0 h 371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8615" h="3713938">
                <a:moveTo>
                  <a:pt x="121000" y="0"/>
                </a:moveTo>
                <a:lnTo>
                  <a:pt x="4057615" y="0"/>
                </a:lnTo>
                <a:cubicBezTo>
                  <a:pt x="4124441" y="0"/>
                  <a:pt x="4178615" y="54174"/>
                  <a:pt x="4178615" y="121000"/>
                </a:cubicBezTo>
                <a:lnTo>
                  <a:pt x="4178615" y="3592938"/>
                </a:lnTo>
                <a:cubicBezTo>
                  <a:pt x="4178615" y="3659764"/>
                  <a:pt x="4124441" y="3713938"/>
                  <a:pt x="4057615" y="3713938"/>
                </a:cubicBezTo>
                <a:lnTo>
                  <a:pt x="121000" y="3713938"/>
                </a:lnTo>
                <a:cubicBezTo>
                  <a:pt x="54174" y="3713938"/>
                  <a:pt x="0" y="3659764"/>
                  <a:pt x="0" y="3592938"/>
                </a:cubicBezTo>
                <a:lnTo>
                  <a:pt x="0" y="121000"/>
                </a:lnTo>
                <a:cubicBezTo>
                  <a:pt x="0" y="54174"/>
                  <a:pt x="54174" y="0"/>
                  <a:pt x="1210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585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D50EB6-E98A-4162-BCB2-4F9012D0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B1FDB-4B12-4FAE-AEEC-B9E85D323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E4C64-2A5F-4C4F-A58F-A9B471D62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68448ED6-57A6-4DB2-B005-7685AC77BF98}" type="datetimeFigureOut">
              <a:rPr lang="en-ID" smtClean="0"/>
              <a:pPr/>
              <a:t>20/09/2022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2E80A-E523-4D53-9E76-B402A00B9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F7DB6-B7C4-4C6F-94C6-A986ACF38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74AE11F8-1830-44B1-A01C-048920F05B18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0205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78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5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emf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microsoft.com/office/2018/10/relationships/comments" Target="../comments/modernComment_136_6D66F11F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7B9FD14-4B85-A241-AF71-BD4CA1779E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1368" r="1714" b="6520"/>
          <a:stretch/>
        </p:blipFill>
        <p:spPr>
          <a:xfrm>
            <a:off x="0" y="0"/>
            <a:ext cx="12192000" cy="686742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F61B8B-DE73-309A-7F7F-8BCCDCD9C4ED}"/>
              </a:ext>
            </a:extLst>
          </p:cNvPr>
          <p:cNvSpPr txBox="1"/>
          <p:nvPr/>
        </p:nvSpPr>
        <p:spPr>
          <a:xfrm>
            <a:off x="1413592" y="2366959"/>
            <a:ext cx="5806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24519C"/>
                </a:solidFill>
                <a:latin typeface="Montserrat" pitchFamily="2" charset="77"/>
              </a:rPr>
              <a:t>a használt autó kereskedelemben </a:t>
            </a:r>
            <a:endParaRPr lang="en-ID" sz="3200" dirty="0">
              <a:solidFill>
                <a:srgbClr val="24519C"/>
              </a:solidFill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B351C5-AA07-B2BD-6160-326FFB6FFF58}"/>
              </a:ext>
            </a:extLst>
          </p:cNvPr>
          <p:cNvSpPr txBox="1"/>
          <p:nvPr/>
        </p:nvSpPr>
        <p:spPr>
          <a:xfrm>
            <a:off x="1413592" y="1660705"/>
            <a:ext cx="7283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>
                <a:solidFill>
                  <a:srgbClr val="24519C"/>
                </a:solidFill>
                <a:latin typeface="Montserrat SemiBold" pitchFamily="2" charset="77"/>
              </a:rPr>
              <a:t>Új trendek </a:t>
            </a:r>
            <a:endParaRPr lang="en-US" sz="4800" b="1" dirty="0">
              <a:solidFill>
                <a:srgbClr val="24519C"/>
              </a:solidFill>
              <a:latin typeface="Montserrat Semi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858F70-8635-4D0E-13A0-28532B8F3C6A}"/>
              </a:ext>
            </a:extLst>
          </p:cNvPr>
          <p:cNvSpPr txBox="1"/>
          <p:nvPr/>
        </p:nvSpPr>
        <p:spPr>
          <a:xfrm>
            <a:off x="1413592" y="3674502"/>
            <a:ext cx="5149767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Halász Bertalan, vezérigazgató, JóAutók.hu</a:t>
            </a:r>
            <a:endParaRPr lang="en-US" sz="1400" dirty="0">
              <a:solidFill>
                <a:srgbClr val="24519C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E4863BB-CAD1-9CC5-0D5F-5644174AC954}"/>
              </a:ext>
            </a:extLst>
          </p:cNvPr>
          <p:cNvCxnSpPr/>
          <p:nvPr/>
        </p:nvCxnSpPr>
        <p:spPr>
          <a:xfrm>
            <a:off x="577265" y="5889122"/>
            <a:ext cx="1103746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C2A0BD1-F27A-CFCD-EFF0-2C2B4393E8D7}"/>
              </a:ext>
            </a:extLst>
          </p:cNvPr>
          <p:cNvGrpSpPr/>
          <p:nvPr/>
        </p:nvGrpSpPr>
        <p:grpSpPr>
          <a:xfrm>
            <a:off x="10993602" y="6208107"/>
            <a:ext cx="621132" cy="141513"/>
            <a:chOff x="9961683" y="4150214"/>
            <a:chExt cx="621132" cy="141513"/>
          </a:xfrm>
          <a:solidFill>
            <a:schemeClr val="bg1"/>
          </a:solidFill>
        </p:grpSpPr>
        <p:grpSp>
          <p:nvGrpSpPr>
            <p:cNvPr id="60" name="Group 673">
              <a:extLst>
                <a:ext uri="{FF2B5EF4-FFF2-40B4-BE49-F238E27FC236}">
                  <a16:creationId xmlns:a16="http://schemas.microsoft.com/office/drawing/2014/main" id="{519674B0-057B-B80E-3230-5390C7689A7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443056" y="4150214"/>
              <a:ext cx="139759" cy="141513"/>
              <a:chOff x="6267" y="2329"/>
              <a:chExt cx="797" cy="807"/>
            </a:xfrm>
            <a:grpFill/>
          </p:grpSpPr>
          <p:sp>
            <p:nvSpPr>
              <p:cNvPr id="61" name="Freeform 675">
                <a:extLst>
                  <a:ext uri="{FF2B5EF4-FFF2-40B4-BE49-F238E27FC236}">
                    <a16:creationId xmlns:a16="http://schemas.microsoft.com/office/drawing/2014/main" id="{8776FEB3-E3B8-58C2-D3DE-083FE45E4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6" y="2651"/>
                <a:ext cx="159" cy="162"/>
              </a:xfrm>
              <a:custGeom>
                <a:avLst/>
                <a:gdLst>
                  <a:gd name="T0" fmla="*/ 399 w 798"/>
                  <a:gd name="T1" fmla="*/ 0 h 646"/>
                  <a:gd name="T2" fmla="*/ 455 w 798"/>
                  <a:gd name="T3" fmla="*/ 3 h 646"/>
                  <a:gd name="T4" fmla="*/ 509 w 798"/>
                  <a:gd name="T5" fmla="*/ 12 h 646"/>
                  <a:gd name="T6" fmla="*/ 559 w 798"/>
                  <a:gd name="T7" fmla="*/ 27 h 646"/>
                  <a:gd name="T8" fmla="*/ 606 w 798"/>
                  <a:gd name="T9" fmla="*/ 47 h 646"/>
                  <a:gd name="T10" fmla="*/ 650 w 798"/>
                  <a:gd name="T11" fmla="*/ 72 h 646"/>
                  <a:gd name="T12" fmla="*/ 689 w 798"/>
                  <a:gd name="T13" fmla="*/ 102 h 646"/>
                  <a:gd name="T14" fmla="*/ 722 w 798"/>
                  <a:gd name="T15" fmla="*/ 134 h 646"/>
                  <a:gd name="T16" fmla="*/ 748 w 798"/>
                  <a:gd name="T17" fmla="*/ 167 h 646"/>
                  <a:gd name="T18" fmla="*/ 770 w 798"/>
                  <a:gd name="T19" fmla="*/ 204 h 646"/>
                  <a:gd name="T20" fmla="*/ 785 w 798"/>
                  <a:gd name="T21" fmla="*/ 241 h 646"/>
                  <a:gd name="T22" fmla="*/ 795 w 798"/>
                  <a:gd name="T23" fmla="*/ 281 h 646"/>
                  <a:gd name="T24" fmla="*/ 798 w 798"/>
                  <a:gd name="T25" fmla="*/ 323 h 646"/>
                  <a:gd name="T26" fmla="*/ 795 w 798"/>
                  <a:gd name="T27" fmla="*/ 366 h 646"/>
                  <a:gd name="T28" fmla="*/ 783 w 798"/>
                  <a:gd name="T29" fmla="*/ 409 h 646"/>
                  <a:gd name="T30" fmla="*/ 767 w 798"/>
                  <a:gd name="T31" fmla="*/ 448 h 646"/>
                  <a:gd name="T32" fmla="*/ 743 w 798"/>
                  <a:gd name="T33" fmla="*/ 485 h 646"/>
                  <a:gd name="T34" fmla="*/ 715 w 798"/>
                  <a:gd name="T35" fmla="*/ 520 h 646"/>
                  <a:gd name="T36" fmla="*/ 681 w 798"/>
                  <a:gd name="T37" fmla="*/ 551 h 646"/>
                  <a:gd name="T38" fmla="*/ 642 w 798"/>
                  <a:gd name="T39" fmla="*/ 578 h 646"/>
                  <a:gd name="T40" fmla="*/ 600 w 798"/>
                  <a:gd name="T41" fmla="*/ 601 h 646"/>
                  <a:gd name="T42" fmla="*/ 554 w 798"/>
                  <a:gd name="T43" fmla="*/ 621 h 646"/>
                  <a:gd name="T44" fmla="*/ 505 w 798"/>
                  <a:gd name="T45" fmla="*/ 634 h 646"/>
                  <a:gd name="T46" fmla="*/ 453 w 798"/>
                  <a:gd name="T47" fmla="*/ 643 h 646"/>
                  <a:gd name="T48" fmla="*/ 399 w 798"/>
                  <a:gd name="T49" fmla="*/ 646 h 646"/>
                  <a:gd name="T50" fmla="*/ 344 w 798"/>
                  <a:gd name="T51" fmla="*/ 643 h 646"/>
                  <a:gd name="T52" fmla="*/ 293 w 798"/>
                  <a:gd name="T53" fmla="*/ 634 h 646"/>
                  <a:gd name="T54" fmla="*/ 243 w 798"/>
                  <a:gd name="T55" fmla="*/ 621 h 646"/>
                  <a:gd name="T56" fmla="*/ 197 w 798"/>
                  <a:gd name="T57" fmla="*/ 601 h 646"/>
                  <a:gd name="T58" fmla="*/ 155 w 798"/>
                  <a:gd name="T59" fmla="*/ 578 h 646"/>
                  <a:gd name="T60" fmla="*/ 117 w 798"/>
                  <a:gd name="T61" fmla="*/ 551 h 646"/>
                  <a:gd name="T62" fmla="*/ 82 w 798"/>
                  <a:gd name="T63" fmla="*/ 520 h 646"/>
                  <a:gd name="T64" fmla="*/ 54 w 798"/>
                  <a:gd name="T65" fmla="*/ 485 h 646"/>
                  <a:gd name="T66" fmla="*/ 31 w 798"/>
                  <a:gd name="T67" fmla="*/ 448 h 646"/>
                  <a:gd name="T68" fmla="*/ 14 w 798"/>
                  <a:gd name="T69" fmla="*/ 409 h 646"/>
                  <a:gd name="T70" fmla="*/ 4 w 798"/>
                  <a:gd name="T71" fmla="*/ 366 h 646"/>
                  <a:gd name="T72" fmla="*/ 0 w 798"/>
                  <a:gd name="T73" fmla="*/ 323 h 646"/>
                  <a:gd name="T74" fmla="*/ 3 w 798"/>
                  <a:gd name="T75" fmla="*/ 281 h 646"/>
                  <a:gd name="T76" fmla="*/ 12 w 798"/>
                  <a:gd name="T77" fmla="*/ 241 h 646"/>
                  <a:gd name="T78" fmla="*/ 29 w 798"/>
                  <a:gd name="T79" fmla="*/ 204 h 646"/>
                  <a:gd name="T80" fmla="*/ 49 w 798"/>
                  <a:gd name="T81" fmla="*/ 167 h 646"/>
                  <a:gd name="T82" fmla="*/ 75 w 798"/>
                  <a:gd name="T83" fmla="*/ 134 h 646"/>
                  <a:gd name="T84" fmla="*/ 109 w 798"/>
                  <a:gd name="T85" fmla="*/ 102 h 646"/>
                  <a:gd name="T86" fmla="*/ 148 w 798"/>
                  <a:gd name="T87" fmla="*/ 72 h 646"/>
                  <a:gd name="T88" fmla="*/ 191 w 798"/>
                  <a:gd name="T89" fmla="*/ 47 h 646"/>
                  <a:gd name="T90" fmla="*/ 238 w 798"/>
                  <a:gd name="T91" fmla="*/ 27 h 646"/>
                  <a:gd name="T92" fmla="*/ 289 w 798"/>
                  <a:gd name="T93" fmla="*/ 12 h 646"/>
                  <a:gd name="T94" fmla="*/ 343 w 798"/>
                  <a:gd name="T95" fmla="*/ 3 h 646"/>
                  <a:gd name="T96" fmla="*/ 399 w 798"/>
                  <a:gd name="T97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98" h="646">
                    <a:moveTo>
                      <a:pt x="399" y="0"/>
                    </a:moveTo>
                    <a:lnTo>
                      <a:pt x="455" y="3"/>
                    </a:lnTo>
                    <a:lnTo>
                      <a:pt x="509" y="12"/>
                    </a:lnTo>
                    <a:lnTo>
                      <a:pt x="559" y="27"/>
                    </a:lnTo>
                    <a:lnTo>
                      <a:pt x="606" y="47"/>
                    </a:lnTo>
                    <a:lnTo>
                      <a:pt x="650" y="72"/>
                    </a:lnTo>
                    <a:lnTo>
                      <a:pt x="689" y="102"/>
                    </a:lnTo>
                    <a:lnTo>
                      <a:pt x="722" y="134"/>
                    </a:lnTo>
                    <a:lnTo>
                      <a:pt x="748" y="167"/>
                    </a:lnTo>
                    <a:lnTo>
                      <a:pt x="770" y="204"/>
                    </a:lnTo>
                    <a:lnTo>
                      <a:pt x="785" y="241"/>
                    </a:lnTo>
                    <a:lnTo>
                      <a:pt x="795" y="281"/>
                    </a:lnTo>
                    <a:lnTo>
                      <a:pt x="798" y="323"/>
                    </a:lnTo>
                    <a:lnTo>
                      <a:pt x="795" y="366"/>
                    </a:lnTo>
                    <a:lnTo>
                      <a:pt x="783" y="409"/>
                    </a:lnTo>
                    <a:lnTo>
                      <a:pt x="767" y="448"/>
                    </a:lnTo>
                    <a:lnTo>
                      <a:pt x="743" y="485"/>
                    </a:lnTo>
                    <a:lnTo>
                      <a:pt x="715" y="520"/>
                    </a:lnTo>
                    <a:lnTo>
                      <a:pt x="681" y="551"/>
                    </a:lnTo>
                    <a:lnTo>
                      <a:pt x="642" y="578"/>
                    </a:lnTo>
                    <a:lnTo>
                      <a:pt x="600" y="601"/>
                    </a:lnTo>
                    <a:lnTo>
                      <a:pt x="554" y="621"/>
                    </a:lnTo>
                    <a:lnTo>
                      <a:pt x="505" y="634"/>
                    </a:lnTo>
                    <a:lnTo>
                      <a:pt x="453" y="643"/>
                    </a:lnTo>
                    <a:lnTo>
                      <a:pt x="399" y="646"/>
                    </a:lnTo>
                    <a:lnTo>
                      <a:pt x="344" y="643"/>
                    </a:lnTo>
                    <a:lnTo>
                      <a:pt x="293" y="634"/>
                    </a:lnTo>
                    <a:lnTo>
                      <a:pt x="243" y="621"/>
                    </a:lnTo>
                    <a:lnTo>
                      <a:pt x="197" y="601"/>
                    </a:lnTo>
                    <a:lnTo>
                      <a:pt x="155" y="578"/>
                    </a:lnTo>
                    <a:lnTo>
                      <a:pt x="117" y="551"/>
                    </a:lnTo>
                    <a:lnTo>
                      <a:pt x="82" y="520"/>
                    </a:lnTo>
                    <a:lnTo>
                      <a:pt x="54" y="485"/>
                    </a:lnTo>
                    <a:lnTo>
                      <a:pt x="31" y="448"/>
                    </a:lnTo>
                    <a:lnTo>
                      <a:pt x="14" y="409"/>
                    </a:lnTo>
                    <a:lnTo>
                      <a:pt x="4" y="366"/>
                    </a:lnTo>
                    <a:lnTo>
                      <a:pt x="0" y="323"/>
                    </a:lnTo>
                    <a:lnTo>
                      <a:pt x="3" y="281"/>
                    </a:lnTo>
                    <a:lnTo>
                      <a:pt x="12" y="241"/>
                    </a:lnTo>
                    <a:lnTo>
                      <a:pt x="29" y="204"/>
                    </a:lnTo>
                    <a:lnTo>
                      <a:pt x="49" y="167"/>
                    </a:lnTo>
                    <a:lnTo>
                      <a:pt x="75" y="134"/>
                    </a:lnTo>
                    <a:lnTo>
                      <a:pt x="109" y="102"/>
                    </a:lnTo>
                    <a:lnTo>
                      <a:pt x="148" y="72"/>
                    </a:lnTo>
                    <a:lnTo>
                      <a:pt x="191" y="47"/>
                    </a:lnTo>
                    <a:lnTo>
                      <a:pt x="238" y="27"/>
                    </a:lnTo>
                    <a:lnTo>
                      <a:pt x="289" y="12"/>
                    </a:lnTo>
                    <a:lnTo>
                      <a:pt x="343" y="3"/>
                    </a:lnTo>
                    <a:lnTo>
                      <a:pt x="3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latin typeface="Montserrat" pitchFamily="2" charset="77"/>
                </a:endParaRPr>
              </a:p>
            </p:txBody>
          </p:sp>
          <p:sp>
            <p:nvSpPr>
              <p:cNvPr id="62" name="Freeform 676">
                <a:extLst>
                  <a:ext uri="{FF2B5EF4-FFF2-40B4-BE49-F238E27FC236}">
                    <a16:creationId xmlns:a16="http://schemas.microsoft.com/office/drawing/2014/main" id="{111AFA0B-2CA8-7F48-04B4-BDF50D247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3" y="2555"/>
                <a:ext cx="77" cy="78"/>
              </a:xfrm>
              <a:custGeom>
                <a:avLst/>
                <a:gdLst>
                  <a:gd name="T0" fmla="*/ 334 w 385"/>
                  <a:gd name="T1" fmla="*/ 0 h 312"/>
                  <a:gd name="T2" fmla="*/ 385 w 385"/>
                  <a:gd name="T3" fmla="*/ 0 h 312"/>
                  <a:gd name="T4" fmla="*/ 385 w 385"/>
                  <a:gd name="T5" fmla="*/ 311 h 312"/>
                  <a:gd name="T6" fmla="*/ 1 w 385"/>
                  <a:gd name="T7" fmla="*/ 312 h 312"/>
                  <a:gd name="T8" fmla="*/ 0 w 385"/>
                  <a:gd name="T9" fmla="*/ 1 h 312"/>
                  <a:gd name="T10" fmla="*/ 334 w 385"/>
                  <a:gd name="T11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" h="312">
                    <a:moveTo>
                      <a:pt x="334" y="0"/>
                    </a:moveTo>
                    <a:lnTo>
                      <a:pt x="385" y="0"/>
                    </a:lnTo>
                    <a:lnTo>
                      <a:pt x="385" y="311"/>
                    </a:lnTo>
                    <a:lnTo>
                      <a:pt x="1" y="312"/>
                    </a:lnTo>
                    <a:lnTo>
                      <a:pt x="0" y="1"/>
                    </a:lnTo>
                    <a:lnTo>
                      <a:pt x="3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latin typeface="Montserrat" pitchFamily="2" charset="77"/>
                </a:endParaRPr>
              </a:p>
            </p:txBody>
          </p:sp>
          <p:sp>
            <p:nvSpPr>
              <p:cNvPr id="63" name="Freeform 677">
                <a:extLst>
                  <a:ext uri="{FF2B5EF4-FFF2-40B4-BE49-F238E27FC236}">
                    <a16:creationId xmlns:a16="http://schemas.microsoft.com/office/drawing/2014/main" id="{EEFC5548-F79E-B888-5F97-F7A5A51121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67" y="2329"/>
                <a:ext cx="797" cy="807"/>
              </a:xfrm>
              <a:custGeom>
                <a:avLst/>
                <a:gdLst>
                  <a:gd name="T0" fmla="*/ 1191 w 3987"/>
                  <a:gd name="T1" fmla="*/ 708 h 3229"/>
                  <a:gd name="T2" fmla="*/ 1047 w 3987"/>
                  <a:gd name="T3" fmla="*/ 761 h 3229"/>
                  <a:gd name="T4" fmla="*/ 939 w 3987"/>
                  <a:gd name="T5" fmla="*/ 849 h 3229"/>
                  <a:gd name="T6" fmla="*/ 873 w 3987"/>
                  <a:gd name="T7" fmla="*/ 964 h 3229"/>
                  <a:gd name="T8" fmla="*/ 860 w 3987"/>
                  <a:gd name="T9" fmla="*/ 2178 h 3229"/>
                  <a:gd name="T10" fmla="*/ 889 w 3987"/>
                  <a:gd name="T11" fmla="*/ 2306 h 3229"/>
                  <a:gd name="T12" fmla="*/ 970 w 3987"/>
                  <a:gd name="T13" fmla="*/ 2413 h 3229"/>
                  <a:gd name="T14" fmla="*/ 1092 w 3987"/>
                  <a:gd name="T15" fmla="*/ 2491 h 3229"/>
                  <a:gd name="T16" fmla="*/ 1243 w 3987"/>
                  <a:gd name="T17" fmla="*/ 2530 h 3229"/>
                  <a:gd name="T18" fmla="*/ 2744 w 3987"/>
                  <a:gd name="T19" fmla="*/ 2530 h 3229"/>
                  <a:gd name="T20" fmla="*/ 2896 w 3987"/>
                  <a:gd name="T21" fmla="*/ 2491 h 3229"/>
                  <a:gd name="T22" fmla="*/ 3017 w 3987"/>
                  <a:gd name="T23" fmla="*/ 2413 h 3229"/>
                  <a:gd name="T24" fmla="*/ 3098 w 3987"/>
                  <a:gd name="T25" fmla="*/ 2306 h 3229"/>
                  <a:gd name="T26" fmla="*/ 3128 w 3987"/>
                  <a:gd name="T27" fmla="*/ 2178 h 3229"/>
                  <a:gd name="T28" fmla="*/ 3114 w 3987"/>
                  <a:gd name="T29" fmla="*/ 964 h 3229"/>
                  <a:gd name="T30" fmla="*/ 3049 w 3987"/>
                  <a:gd name="T31" fmla="*/ 849 h 3229"/>
                  <a:gd name="T32" fmla="*/ 2940 w 3987"/>
                  <a:gd name="T33" fmla="*/ 761 h 3229"/>
                  <a:gd name="T34" fmla="*/ 2797 w 3987"/>
                  <a:gd name="T35" fmla="*/ 708 h 3229"/>
                  <a:gd name="T36" fmla="*/ 1298 w 3987"/>
                  <a:gd name="T37" fmla="*/ 697 h 3229"/>
                  <a:gd name="T38" fmla="*/ 2244 w 3987"/>
                  <a:gd name="T39" fmla="*/ 13 h 3229"/>
                  <a:gd name="T40" fmla="*/ 2600 w 3987"/>
                  <a:gd name="T41" fmla="*/ 77 h 3229"/>
                  <a:gd name="T42" fmla="*/ 2931 w 3987"/>
                  <a:gd name="T43" fmla="*/ 190 h 3229"/>
                  <a:gd name="T44" fmla="*/ 3226 w 3987"/>
                  <a:gd name="T45" fmla="*/ 348 h 3229"/>
                  <a:gd name="T46" fmla="*/ 3483 w 3987"/>
                  <a:gd name="T47" fmla="*/ 543 h 3229"/>
                  <a:gd name="T48" fmla="*/ 3695 w 3987"/>
                  <a:gd name="T49" fmla="*/ 774 h 3229"/>
                  <a:gd name="T50" fmla="*/ 3854 w 3987"/>
                  <a:gd name="T51" fmla="*/ 1032 h 3229"/>
                  <a:gd name="T52" fmla="*/ 3954 w 3987"/>
                  <a:gd name="T53" fmla="*/ 1314 h 3229"/>
                  <a:gd name="T54" fmla="*/ 3987 w 3987"/>
                  <a:gd name="T55" fmla="*/ 1615 h 3229"/>
                  <a:gd name="T56" fmla="*/ 3954 w 3987"/>
                  <a:gd name="T57" fmla="*/ 1916 h 3229"/>
                  <a:gd name="T58" fmla="*/ 3854 w 3987"/>
                  <a:gd name="T59" fmla="*/ 2197 h 3229"/>
                  <a:gd name="T60" fmla="*/ 3695 w 3987"/>
                  <a:gd name="T61" fmla="*/ 2456 h 3229"/>
                  <a:gd name="T62" fmla="*/ 3483 w 3987"/>
                  <a:gd name="T63" fmla="*/ 2686 h 3229"/>
                  <a:gd name="T64" fmla="*/ 3226 w 3987"/>
                  <a:gd name="T65" fmla="*/ 2882 h 3229"/>
                  <a:gd name="T66" fmla="*/ 2931 w 3987"/>
                  <a:gd name="T67" fmla="*/ 3039 h 3229"/>
                  <a:gd name="T68" fmla="*/ 2600 w 3987"/>
                  <a:gd name="T69" fmla="*/ 3152 h 3229"/>
                  <a:gd name="T70" fmla="*/ 2244 w 3987"/>
                  <a:gd name="T71" fmla="*/ 3216 h 3229"/>
                  <a:gd name="T72" fmla="*/ 1868 w 3987"/>
                  <a:gd name="T73" fmla="*/ 3225 h 3229"/>
                  <a:gd name="T74" fmla="*/ 1504 w 3987"/>
                  <a:gd name="T75" fmla="*/ 3180 h 3229"/>
                  <a:gd name="T76" fmla="*/ 1163 w 3987"/>
                  <a:gd name="T77" fmla="*/ 3082 h 3229"/>
                  <a:gd name="T78" fmla="*/ 855 w 3987"/>
                  <a:gd name="T79" fmla="*/ 2939 h 3229"/>
                  <a:gd name="T80" fmla="*/ 585 w 3987"/>
                  <a:gd name="T81" fmla="*/ 2756 h 3229"/>
                  <a:gd name="T82" fmla="*/ 358 w 3987"/>
                  <a:gd name="T83" fmla="*/ 2537 h 3229"/>
                  <a:gd name="T84" fmla="*/ 181 w 3987"/>
                  <a:gd name="T85" fmla="*/ 2286 h 3229"/>
                  <a:gd name="T86" fmla="*/ 61 w 3987"/>
                  <a:gd name="T87" fmla="*/ 2012 h 3229"/>
                  <a:gd name="T88" fmla="*/ 3 w 3987"/>
                  <a:gd name="T89" fmla="*/ 1717 h 3229"/>
                  <a:gd name="T90" fmla="*/ 16 w 3987"/>
                  <a:gd name="T91" fmla="*/ 1413 h 3229"/>
                  <a:gd name="T92" fmla="*/ 95 w 3987"/>
                  <a:gd name="T93" fmla="*/ 1124 h 3229"/>
                  <a:gd name="T94" fmla="*/ 234 w 3987"/>
                  <a:gd name="T95" fmla="*/ 856 h 3229"/>
                  <a:gd name="T96" fmla="*/ 428 w 3987"/>
                  <a:gd name="T97" fmla="*/ 616 h 3229"/>
                  <a:gd name="T98" fmla="*/ 671 w 3987"/>
                  <a:gd name="T99" fmla="*/ 408 h 3229"/>
                  <a:gd name="T100" fmla="*/ 954 w 3987"/>
                  <a:gd name="T101" fmla="*/ 237 h 3229"/>
                  <a:gd name="T102" fmla="*/ 1274 w 3987"/>
                  <a:gd name="T103" fmla="*/ 109 h 3229"/>
                  <a:gd name="T104" fmla="*/ 1622 w 3987"/>
                  <a:gd name="T105" fmla="*/ 28 h 3229"/>
                  <a:gd name="T106" fmla="*/ 1994 w 3987"/>
                  <a:gd name="T107" fmla="*/ 0 h 3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87" h="3229">
                    <a:moveTo>
                      <a:pt x="1298" y="697"/>
                    </a:moveTo>
                    <a:lnTo>
                      <a:pt x="1243" y="700"/>
                    </a:lnTo>
                    <a:lnTo>
                      <a:pt x="1191" y="708"/>
                    </a:lnTo>
                    <a:lnTo>
                      <a:pt x="1140" y="721"/>
                    </a:lnTo>
                    <a:lnTo>
                      <a:pt x="1092" y="738"/>
                    </a:lnTo>
                    <a:lnTo>
                      <a:pt x="1047" y="761"/>
                    </a:lnTo>
                    <a:lnTo>
                      <a:pt x="1008" y="787"/>
                    </a:lnTo>
                    <a:lnTo>
                      <a:pt x="970" y="816"/>
                    </a:lnTo>
                    <a:lnTo>
                      <a:pt x="939" y="849"/>
                    </a:lnTo>
                    <a:lnTo>
                      <a:pt x="912" y="885"/>
                    </a:lnTo>
                    <a:lnTo>
                      <a:pt x="889" y="923"/>
                    </a:lnTo>
                    <a:lnTo>
                      <a:pt x="873" y="964"/>
                    </a:lnTo>
                    <a:lnTo>
                      <a:pt x="863" y="1007"/>
                    </a:lnTo>
                    <a:lnTo>
                      <a:pt x="860" y="1051"/>
                    </a:lnTo>
                    <a:lnTo>
                      <a:pt x="860" y="2178"/>
                    </a:lnTo>
                    <a:lnTo>
                      <a:pt x="863" y="2223"/>
                    </a:lnTo>
                    <a:lnTo>
                      <a:pt x="873" y="2265"/>
                    </a:lnTo>
                    <a:lnTo>
                      <a:pt x="889" y="2306"/>
                    </a:lnTo>
                    <a:lnTo>
                      <a:pt x="912" y="2345"/>
                    </a:lnTo>
                    <a:lnTo>
                      <a:pt x="939" y="2380"/>
                    </a:lnTo>
                    <a:lnTo>
                      <a:pt x="970" y="2413"/>
                    </a:lnTo>
                    <a:lnTo>
                      <a:pt x="1008" y="2443"/>
                    </a:lnTo>
                    <a:lnTo>
                      <a:pt x="1047" y="2469"/>
                    </a:lnTo>
                    <a:lnTo>
                      <a:pt x="1092" y="2491"/>
                    </a:lnTo>
                    <a:lnTo>
                      <a:pt x="1140" y="2508"/>
                    </a:lnTo>
                    <a:lnTo>
                      <a:pt x="1191" y="2521"/>
                    </a:lnTo>
                    <a:lnTo>
                      <a:pt x="1243" y="2530"/>
                    </a:lnTo>
                    <a:lnTo>
                      <a:pt x="1298" y="2533"/>
                    </a:lnTo>
                    <a:lnTo>
                      <a:pt x="2689" y="2533"/>
                    </a:lnTo>
                    <a:lnTo>
                      <a:pt x="2744" y="2530"/>
                    </a:lnTo>
                    <a:lnTo>
                      <a:pt x="2797" y="2521"/>
                    </a:lnTo>
                    <a:lnTo>
                      <a:pt x="2847" y="2508"/>
                    </a:lnTo>
                    <a:lnTo>
                      <a:pt x="2896" y="2491"/>
                    </a:lnTo>
                    <a:lnTo>
                      <a:pt x="2940" y="2469"/>
                    </a:lnTo>
                    <a:lnTo>
                      <a:pt x="2981" y="2443"/>
                    </a:lnTo>
                    <a:lnTo>
                      <a:pt x="3017" y="2413"/>
                    </a:lnTo>
                    <a:lnTo>
                      <a:pt x="3049" y="2380"/>
                    </a:lnTo>
                    <a:lnTo>
                      <a:pt x="3077" y="2345"/>
                    </a:lnTo>
                    <a:lnTo>
                      <a:pt x="3098" y="2306"/>
                    </a:lnTo>
                    <a:lnTo>
                      <a:pt x="3114" y="2265"/>
                    </a:lnTo>
                    <a:lnTo>
                      <a:pt x="3124" y="2223"/>
                    </a:lnTo>
                    <a:lnTo>
                      <a:pt x="3128" y="2178"/>
                    </a:lnTo>
                    <a:lnTo>
                      <a:pt x="3128" y="1051"/>
                    </a:lnTo>
                    <a:lnTo>
                      <a:pt x="3124" y="1007"/>
                    </a:lnTo>
                    <a:lnTo>
                      <a:pt x="3114" y="964"/>
                    </a:lnTo>
                    <a:lnTo>
                      <a:pt x="3098" y="923"/>
                    </a:lnTo>
                    <a:lnTo>
                      <a:pt x="3077" y="885"/>
                    </a:lnTo>
                    <a:lnTo>
                      <a:pt x="3049" y="849"/>
                    </a:lnTo>
                    <a:lnTo>
                      <a:pt x="3017" y="816"/>
                    </a:lnTo>
                    <a:lnTo>
                      <a:pt x="2981" y="787"/>
                    </a:lnTo>
                    <a:lnTo>
                      <a:pt x="2940" y="761"/>
                    </a:lnTo>
                    <a:lnTo>
                      <a:pt x="2896" y="738"/>
                    </a:lnTo>
                    <a:lnTo>
                      <a:pt x="2847" y="721"/>
                    </a:lnTo>
                    <a:lnTo>
                      <a:pt x="2797" y="708"/>
                    </a:lnTo>
                    <a:lnTo>
                      <a:pt x="2744" y="700"/>
                    </a:lnTo>
                    <a:lnTo>
                      <a:pt x="2689" y="697"/>
                    </a:lnTo>
                    <a:lnTo>
                      <a:pt x="1298" y="697"/>
                    </a:lnTo>
                    <a:close/>
                    <a:moveTo>
                      <a:pt x="1994" y="0"/>
                    </a:moveTo>
                    <a:lnTo>
                      <a:pt x="2120" y="4"/>
                    </a:lnTo>
                    <a:lnTo>
                      <a:pt x="2244" y="13"/>
                    </a:lnTo>
                    <a:lnTo>
                      <a:pt x="2365" y="28"/>
                    </a:lnTo>
                    <a:lnTo>
                      <a:pt x="2484" y="50"/>
                    </a:lnTo>
                    <a:lnTo>
                      <a:pt x="2600" y="77"/>
                    </a:lnTo>
                    <a:lnTo>
                      <a:pt x="2714" y="109"/>
                    </a:lnTo>
                    <a:lnTo>
                      <a:pt x="2824" y="148"/>
                    </a:lnTo>
                    <a:lnTo>
                      <a:pt x="2931" y="190"/>
                    </a:lnTo>
                    <a:lnTo>
                      <a:pt x="3033" y="237"/>
                    </a:lnTo>
                    <a:lnTo>
                      <a:pt x="3132" y="290"/>
                    </a:lnTo>
                    <a:lnTo>
                      <a:pt x="3226" y="348"/>
                    </a:lnTo>
                    <a:lnTo>
                      <a:pt x="3318" y="408"/>
                    </a:lnTo>
                    <a:lnTo>
                      <a:pt x="3404" y="474"/>
                    </a:lnTo>
                    <a:lnTo>
                      <a:pt x="3483" y="543"/>
                    </a:lnTo>
                    <a:lnTo>
                      <a:pt x="3559" y="616"/>
                    </a:lnTo>
                    <a:lnTo>
                      <a:pt x="3631" y="693"/>
                    </a:lnTo>
                    <a:lnTo>
                      <a:pt x="3695" y="774"/>
                    </a:lnTo>
                    <a:lnTo>
                      <a:pt x="3754" y="856"/>
                    </a:lnTo>
                    <a:lnTo>
                      <a:pt x="3806" y="943"/>
                    </a:lnTo>
                    <a:lnTo>
                      <a:pt x="3854" y="1032"/>
                    </a:lnTo>
                    <a:lnTo>
                      <a:pt x="3894" y="1124"/>
                    </a:lnTo>
                    <a:lnTo>
                      <a:pt x="3927" y="1218"/>
                    </a:lnTo>
                    <a:lnTo>
                      <a:pt x="3954" y="1314"/>
                    </a:lnTo>
                    <a:lnTo>
                      <a:pt x="3972" y="1413"/>
                    </a:lnTo>
                    <a:lnTo>
                      <a:pt x="3984" y="1513"/>
                    </a:lnTo>
                    <a:lnTo>
                      <a:pt x="3987" y="1615"/>
                    </a:lnTo>
                    <a:lnTo>
                      <a:pt x="3984" y="1717"/>
                    </a:lnTo>
                    <a:lnTo>
                      <a:pt x="3972" y="1817"/>
                    </a:lnTo>
                    <a:lnTo>
                      <a:pt x="3954" y="1916"/>
                    </a:lnTo>
                    <a:lnTo>
                      <a:pt x="3927" y="2012"/>
                    </a:lnTo>
                    <a:lnTo>
                      <a:pt x="3894" y="2105"/>
                    </a:lnTo>
                    <a:lnTo>
                      <a:pt x="3854" y="2197"/>
                    </a:lnTo>
                    <a:lnTo>
                      <a:pt x="3806" y="2286"/>
                    </a:lnTo>
                    <a:lnTo>
                      <a:pt x="3754" y="2373"/>
                    </a:lnTo>
                    <a:lnTo>
                      <a:pt x="3695" y="2456"/>
                    </a:lnTo>
                    <a:lnTo>
                      <a:pt x="3631" y="2537"/>
                    </a:lnTo>
                    <a:lnTo>
                      <a:pt x="3559" y="2613"/>
                    </a:lnTo>
                    <a:lnTo>
                      <a:pt x="3483" y="2686"/>
                    </a:lnTo>
                    <a:lnTo>
                      <a:pt x="3404" y="2756"/>
                    </a:lnTo>
                    <a:lnTo>
                      <a:pt x="3318" y="2821"/>
                    </a:lnTo>
                    <a:lnTo>
                      <a:pt x="3226" y="2882"/>
                    </a:lnTo>
                    <a:lnTo>
                      <a:pt x="3132" y="2939"/>
                    </a:lnTo>
                    <a:lnTo>
                      <a:pt x="3033" y="2992"/>
                    </a:lnTo>
                    <a:lnTo>
                      <a:pt x="2931" y="3039"/>
                    </a:lnTo>
                    <a:lnTo>
                      <a:pt x="2824" y="3082"/>
                    </a:lnTo>
                    <a:lnTo>
                      <a:pt x="2714" y="3120"/>
                    </a:lnTo>
                    <a:lnTo>
                      <a:pt x="2600" y="3152"/>
                    </a:lnTo>
                    <a:lnTo>
                      <a:pt x="2484" y="3180"/>
                    </a:lnTo>
                    <a:lnTo>
                      <a:pt x="2365" y="3201"/>
                    </a:lnTo>
                    <a:lnTo>
                      <a:pt x="2244" y="3216"/>
                    </a:lnTo>
                    <a:lnTo>
                      <a:pt x="2120" y="3225"/>
                    </a:lnTo>
                    <a:lnTo>
                      <a:pt x="1994" y="3229"/>
                    </a:lnTo>
                    <a:lnTo>
                      <a:pt x="1868" y="3225"/>
                    </a:lnTo>
                    <a:lnTo>
                      <a:pt x="1743" y="3216"/>
                    </a:lnTo>
                    <a:lnTo>
                      <a:pt x="1622" y="3201"/>
                    </a:lnTo>
                    <a:lnTo>
                      <a:pt x="1504" y="3180"/>
                    </a:lnTo>
                    <a:lnTo>
                      <a:pt x="1387" y="3152"/>
                    </a:lnTo>
                    <a:lnTo>
                      <a:pt x="1274" y="3120"/>
                    </a:lnTo>
                    <a:lnTo>
                      <a:pt x="1163" y="3082"/>
                    </a:lnTo>
                    <a:lnTo>
                      <a:pt x="1057" y="3039"/>
                    </a:lnTo>
                    <a:lnTo>
                      <a:pt x="954" y="2992"/>
                    </a:lnTo>
                    <a:lnTo>
                      <a:pt x="855" y="2939"/>
                    </a:lnTo>
                    <a:lnTo>
                      <a:pt x="761" y="2882"/>
                    </a:lnTo>
                    <a:lnTo>
                      <a:pt x="671" y="2821"/>
                    </a:lnTo>
                    <a:lnTo>
                      <a:pt x="585" y="2756"/>
                    </a:lnTo>
                    <a:lnTo>
                      <a:pt x="504" y="2686"/>
                    </a:lnTo>
                    <a:lnTo>
                      <a:pt x="428" y="2613"/>
                    </a:lnTo>
                    <a:lnTo>
                      <a:pt x="358" y="2537"/>
                    </a:lnTo>
                    <a:lnTo>
                      <a:pt x="293" y="2456"/>
                    </a:lnTo>
                    <a:lnTo>
                      <a:pt x="234" y="2373"/>
                    </a:lnTo>
                    <a:lnTo>
                      <a:pt x="181" y="2286"/>
                    </a:lnTo>
                    <a:lnTo>
                      <a:pt x="134" y="2197"/>
                    </a:lnTo>
                    <a:lnTo>
                      <a:pt x="95" y="2105"/>
                    </a:lnTo>
                    <a:lnTo>
                      <a:pt x="61" y="2012"/>
                    </a:lnTo>
                    <a:lnTo>
                      <a:pt x="35" y="1916"/>
                    </a:lnTo>
                    <a:lnTo>
                      <a:pt x="16" y="1817"/>
                    </a:lnTo>
                    <a:lnTo>
                      <a:pt x="3" y="1717"/>
                    </a:lnTo>
                    <a:lnTo>
                      <a:pt x="0" y="1615"/>
                    </a:lnTo>
                    <a:lnTo>
                      <a:pt x="3" y="1513"/>
                    </a:lnTo>
                    <a:lnTo>
                      <a:pt x="16" y="1413"/>
                    </a:lnTo>
                    <a:lnTo>
                      <a:pt x="35" y="1314"/>
                    </a:lnTo>
                    <a:lnTo>
                      <a:pt x="61" y="1218"/>
                    </a:lnTo>
                    <a:lnTo>
                      <a:pt x="95" y="1124"/>
                    </a:lnTo>
                    <a:lnTo>
                      <a:pt x="134" y="1032"/>
                    </a:lnTo>
                    <a:lnTo>
                      <a:pt x="181" y="943"/>
                    </a:lnTo>
                    <a:lnTo>
                      <a:pt x="234" y="856"/>
                    </a:lnTo>
                    <a:lnTo>
                      <a:pt x="293" y="774"/>
                    </a:lnTo>
                    <a:lnTo>
                      <a:pt x="358" y="693"/>
                    </a:lnTo>
                    <a:lnTo>
                      <a:pt x="428" y="616"/>
                    </a:lnTo>
                    <a:lnTo>
                      <a:pt x="504" y="543"/>
                    </a:lnTo>
                    <a:lnTo>
                      <a:pt x="585" y="474"/>
                    </a:lnTo>
                    <a:lnTo>
                      <a:pt x="671" y="408"/>
                    </a:lnTo>
                    <a:lnTo>
                      <a:pt x="761" y="348"/>
                    </a:lnTo>
                    <a:lnTo>
                      <a:pt x="855" y="290"/>
                    </a:lnTo>
                    <a:lnTo>
                      <a:pt x="954" y="237"/>
                    </a:lnTo>
                    <a:lnTo>
                      <a:pt x="1057" y="190"/>
                    </a:lnTo>
                    <a:lnTo>
                      <a:pt x="1163" y="148"/>
                    </a:lnTo>
                    <a:lnTo>
                      <a:pt x="1274" y="109"/>
                    </a:lnTo>
                    <a:lnTo>
                      <a:pt x="1387" y="77"/>
                    </a:lnTo>
                    <a:lnTo>
                      <a:pt x="1504" y="50"/>
                    </a:lnTo>
                    <a:lnTo>
                      <a:pt x="1622" y="28"/>
                    </a:lnTo>
                    <a:lnTo>
                      <a:pt x="1743" y="13"/>
                    </a:lnTo>
                    <a:lnTo>
                      <a:pt x="1868" y="4"/>
                    </a:lnTo>
                    <a:lnTo>
                      <a:pt x="199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latin typeface="Montserrat" pitchFamily="2" charset="77"/>
                </a:endParaRPr>
              </a:p>
            </p:txBody>
          </p:sp>
          <p:sp>
            <p:nvSpPr>
              <p:cNvPr id="64" name="Freeform 678">
                <a:extLst>
                  <a:ext uri="{FF2B5EF4-FFF2-40B4-BE49-F238E27FC236}">
                    <a16:creationId xmlns:a16="http://schemas.microsoft.com/office/drawing/2014/main" id="{AFA5360A-C413-EA7F-4D52-507A307FE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3" y="2685"/>
                <a:ext cx="365" cy="232"/>
              </a:xfrm>
              <a:custGeom>
                <a:avLst/>
                <a:gdLst>
                  <a:gd name="T0" fmla="*/ 0 w 1826"/>
                  <a:gd name="T1" fmla="*/ 0 h 928"/>
                  <a:gd name="T2" fmla="*/ 338 w 1826"/>
                  <a:gd name="T3" fmla="*/ 0 h 928"/>
                  <a:gd name="T4" fmla="*/ 319 w 1826"/>
                  <a:gd name="T5" fmla="*/ 45 h 928"/>
                  <a:gd name="T6" fmla="*/ 304 w 1826"/>
                  <a:gd name="T7" fmla="*/ 92 h 928"/>
                  <a:gd name="T8" fmla="*/ 296 w 1826"/>
                  <a:gd name="T9" fmla="*/ 139 h 928"/>
                  <a:gd name="T10" fmla="*/ 293 w 1826"/>
                  <a:gd name="T11" fmla="*/ 189 h 928"/>
                  <a:gd name="T12" fmla="*/ 297 w 1826"/>
                  <a:gd name="T13" fmla="*/ 243 h 928"/>
                  <a:gd name="T14" fmla="*/ 307 w 1826"/>
                  <a:gd name="T15" fmla="*/ 296 h 928"/>
                  <a:gd name="T16" fmla="*/ 324 w 1826"/>
                  <a:gd name="T17" fmla="*/ 347 h 928"/>
                  <a:gd name="T18" fmla="*/ 348 w 1826"/>
                  <a:gd name="T19" fmla="*/ 396 h 928"/>
                  <a:gd name="T20" fmla="*/ 378 w 1826"/>
                  <a:gd name="T21" fmla="*/ 442 h 928"/>
                  <a:gd name="T22" fmla="*/ 413 w 1826"/>
                  <a:gd name="T23" fmla="*/ 485 h 928"/>
                  <a:gd name="T24" fmla="*/ 453 w 1826"/>
                  <a:gd name="T25" fmla="*/ 525 h 928"/>
                  <a:gd name="T26" fmla="*/ 498 w 1826"/>
                  <a:gd name="T27" fmla="*/ 561 h 928"/>
                  <a:gd name="T28" fmla="*/ 546 w 1826"/>
                  <a:gd name="T29" fmla="*/ 594 h 928"/>
                  <a:gd name="T30" fmla="*/ 600 w 1826"/>
                  <a:gd name="T31" fmla="*/ 622 h 928"/>
                  <a:gd name="T32" fmla="*/ 657 w 1826"/>
                  <a:gd name="T33" fmla="*/ 646 h 928"/>
                  <a:gd name="T34" fmla="*/ 717 w 1826"/>
                  <a:gd name="T35" fmla="*/ 665 h 928"/>
                  <a:gd name="T36" fmla="*/ 780 w 1826"/>
                  <a:gd name="T37" fmla="*/ 679 h 928"/>
                  <a:gd name="T38" fmla="*/ 846 w 1826"/>
                  <a:gd name="T39" fmla="*/ 688 h 928"/>
                  <a:gd name="T40" fmla="*/ 913 w 1826"/>
                  <a:gd name="T41" fmla="*/ 691 h 928"/>
                  <a:gd name="T42" fmla="*/ 981 w 1826"/>
                  <a:gd name="T43" fmla="*/ 688 h 928"/>
                  <a:gd name="T44" fmla="*/ 1045 w 1826"/>
                  <a:gd name="T45" fmla="*/ 679 h 928"/>
                  <a:gd name="T46" fmla="*/ 1109 w 1826"/>
                  <a:gd name="T47" fmla="*/ 665 h 928"/>
                  <a:gd name="T48" fmla="*/ 1169 w 1826"/>
                  <a:gd name="T49" fmla="*/ 646 h 928"/>
                  <a:gd name="T50" fmla="*/ 1226 w 1826"/>
                  <a:gd name="T51" fmla="*/ 622 h 928"/>
                  <a:gd name="T52" fmla="*/ 1279 w 1826"/>
                  <a:gd name="T53" fmla="*/ 594 h 928"/>
                  <a:gd name="T54" fmla="*/ 1329 w 1826"/>
                  <a:gd name="T55" fmla="*/ 561 h 928"/>
                  <a:gd name="T56" fmla="*/ 1373 w 1826"/>
                  <a:gd name="T57" fmla="*/ 525 h 928"/>
                  <a:gd name="T58" fmla="*/ 1413 w 1826"/>
                  <a:gd name="T59" fmla="*/ 485 h 928"/>
                  <a:gd name="T60" fmla="*/ 1448 w 1826"/>
                  <a:gd name="T61" fmla="*/ 442 h 928"/>
                  <a:gd name="T62" fmla="*/ 1478 w 1826"/>
                  <a:gd name="T63" fmla="*/ 396 h 928"/>
                  <a:gd name="T64" fmla="*/ 1502 w 1826"/>
                  <a:gd name="T65" fmla="*/ 347 h 928"/>
                  <a:gd name="T66" fmla="*/ 1519 w 1826"/>
                  <a:gd name="T67" fmla="*/ 296 h 928"/>
                  <a:gd name="T68" fmla="*/ 1529 w 1826"/>
                  <a:gd name="T69" fmla="*/ 243 h 928"/>
                  <a:gd name="T70" fmla="*/ 1533 w 1826"/>
                  <a:gd name="T71" fmla="*/ 189 h 928"/>
                  <a:gd name="T72" fmla="*/ 1531 w 1826"/>
                  <a:gd name="T73" fmla="*/ 139 h 928"/>
                  <a:gd name="T74" fmla="*/ 1521 w 1826"/>
                  <a:gd name="T75" fmla="*/ 92 h 928"/>
                  <a:gd name="T76" fmla="*/ 1507 w 1826"/>
                  <a:gd name="T77" fmla="*/ 45 h 928"/>
                  <a:gd name="T78" fmla="*/ 1487 w 1826"/>
                  <a:gd name="T79" fmla="*/ 0 h 928"/>
                  <a:gd name="T80" fmla="*/ 1826 w 1826"/>
                  <a:gd name="T81" fmla="*/ 0 h 928"/>
                  <a:gd name="T82" fmla="*/ 1826 w 1826"/>
                  <a:gd name="T83" fmla="*/ 752 h 928"/>
                  <a:gd name="T84" fmla="*/ 1822 w 1826"/>
                  <a:gd name="T85" fmla="*/ 783 h 928"/>
                  <a:gd name="T86" fmla="*/ 1812 w 1826"/>
                  <a:gd name="T87" fmla="*/ 814 h 928"/>
                  <a:gd name="T88" fmla="*/ 1796 w 1826"/>
                  <a:gd name="T89" fmla="*/ 841 h 928"/>
                  <a:gd name="T90" fmla="*/ 1775 w 1826"/>
                  <a:gd name="T91" fmla="*/ 865 h 928"/>
                  <a:gd name="T92" fmla="*/ 1749 w 1826"/>
                  <a:gd name="T93" fmla="*/ 886 h 928"/>
                  <a:gd name="T94" fmla="*/ 1718 w 1826"/>
                  <a:gd name="T95" fmla="*/ 904 h 928"/>
                  <a:gd name="T96" fmla="*/ 1684 w 1826"/>
                  <a:gd name="T97" fmla="*/ 917 h 928"/>
                  <a:gd name="T98" fmla="*/ 1648 w 1826"/>
                  <a:gd name="T99" fmla="*/ 925 h 928"/>
                  <a:gd name="T100" fmla="*/ 1608 w 1826"/>
                  <a:gd name="T101" fmla="*/ 928 h 928"/>
                  <a:gd name="T102" fmla="*/ 217 w 1826"/>
                  <a:gd name="T103" fmla="*/ 928 h 928"/>
                  <a:gd name="T104" fmla="*/ 179 w 1826"/>
                  <a:gd name="T105" fmla="*/ 925 h 928"/>
                  <a:gd name="T106" fmla="*/ 141 w 1826"/>
                  <a:gd name="T107" fmla="*/ 917 h 928"/>
                  <a:gd name="T108" fmla="*/ 107 w 1826"/>
                  <a:gd name="T109" fmla="*/ 904 h 928"/>
                  <a:gd name="T110" fmla="*/ 77 w 1826"/>
                  <a:gd name="T111" fmla="*/ 886 h 928"/>
                  <a:gd name="T112" fmla="*/ 51 w 1826"/>
                  <a:gd name="T113" fmla="*/ 865 h 928"/>
                  <a:gd name="T114" fmla="*/ 30 w 1826"/>
                  <a:gd name="T115" fmla="*/ 841 h 928"/>
                  <a:gd name="T116" fmla="*/ 14 w 1826"/>
                  <a:gd name="T117" fmla="*/ 814 h 928"/>
                  <a:gd name="T118" fmla="*/ 4 w 1826"/>
                  <a:gd name="T119" fmla="*/ 783 h 928"/>
                  <a:gd name="T120" fmla="*/ 0 w 1826"/>
                  <a:gd name="T121" fmla="*/ 752 h 928"/>
                  <a:gd name="T122" fmla="*/ 0 w 1826"/>
                  <a:gd name="T123" fmla="*/ 0 h 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26" h="928">
                    <a:moveTo>
                      <a:pt x="0" y="0"/>
                    </a:moveTo>
                    <a:lnTo>
                      <a:pt x="338" y="0"/>
                    </a:lnTo>
                    <a:lnTo>
                      <a:pt x="319" y="45"/>
                    </a:lnTo>
                    <a:lnTo>
                      <a:pt x="304" y="92"/>
                    </a:lnTo>
                    <a:lnTo>
                      <a:pt x="296" y="139"/>
                    </a:lnTo>
                    <a:lnTo>
                      <a:pt x="293" y="189"/>
                    </a:lnTo>
                    <a:lnTo>
                      <a:pt x="297" y="243"/>
                    </a:lnTo>
                    <a:lnTo>
                      <a:pt x="307" y="296"/>
                    </a:lnTo>
                    <a:lnTo>
                      <a:pt x="324" y="347"/>
                    </a:lnTo>
                    <a:lnTo>
                      <a:pt x="348" y="396"/>
                    </a:lnTo>
                    <a:lnTo>
                      <a:pt x="378" y="442"/>
                    </a:lnTo>
                    <a:lnTo>
                      <a:pt x="413" y="485"/>
                    </a:lnTo>
                    <a:lnTo>
                      <a:pt x="453" y="525"/>
                    </a:lnTo>
                    <a:lnTo>
                      <a:pt x="498" y="561"/>
                    </a:lnTo>
                    <a:lnTo>
                      <a:pt x="546" y="594"/>
                    </a:lnTo>
                    <a:lnTo>
                      <a:pt x="600" y="622"/>
                    </a:lnTo>
                    <a:lnTo>
                      <a:pt x="657" y="646"/>
                    </a:lnTo>
                    <a:lnTo>
                      <a:pt x="717" y="665"/>
                    </a:lnTo>
                    <a:lnTo>
                      <a:pt x="780" y="679"/>
                    </a:lnTo>
                    <a:lnTo>
                      <a:pt x="846" y="688"/>
                    </a:lnTo>
                    <a:lnTo>
                      <a:pt x="913" y="691"/>
                    </a:lnTo>
                    <a:lnTo>
                      <a:pt x="981" y="688"/>
                    </a:lnTo>
                    <a:lnTo>
                      <a:pt x="1045" y="679"/>
                    </a:lnTo>
                    <a:lnTo>
                      <a:pt x="1109" y="665"/>
                    </a:lnTo>
                    <a:lnTo>
                      <a:pt x="1169" y="646"/>
                    </a:lnTo>
                    <a:lnTo>
                      <a:pt x="1226" y="622"/>
                    </a:lnTo>
                    <a:lnTo>
                      <a:pt x="1279" y="594"/>
                    </a:lnTo>
                    <a:lnTo>
                      <a:pt x="1329" y="561"/>
                    </a:lnTo>
                    <a:lnTo>
                      <a:pt x="1373" y="525"/>
                    </a:lnTo>
                    <a:lnTo>
                      <a:pt x="1413" y="485"/>
                    </a:lnTo>
                    <a:lnTo>
                      <a:pt x="1448" y="442"/>
                    </a:lnTo>
                    <a:lnTo>
                      <a:pt x="1478" y="396"/>
                    </a:lnTo>
                    <a:lnTo>
                      <a:pt x="1502" y="347"/>
                    </a:lnTo>
                    <a:lnTo>
                      <a:pt x="1519" y="296"/>
                    </a:lnTo>
                    <a:lnTo>
                      <a:pt x="1529" y="243"/>
                    </a:lnTo>
                    <a:lnTo>
                      <a:pt x="1533" y="189"/>
                    </a:lnTo>
                    <a:lnTo>
                      <a:pt x="1531" y="139"/>
                    </a:lnTo>
                    <a:lnTo>
                      <a:pt x="1521" y="92"/>
                    </a:lnTo>
                    <a:lnTo>
                      <a:pt x="1507" y="45"/>
                    </a:lnTo>
                    <a:lnTo>
                      <a:pt x="1487" y="0"/>
                    </a:lnTo>
                    <a:lnTo>
                      <a:pt x="1826" y="0"/>
                    </a:lnTo>
                    <a:lnTo>
                      <a:pt x="1826" y="752"/>
                    </a:lnTo>
                    <a:lnTo>
                      <a:pt x="1822" y="783"/>
                    </a:lnTo>
                    <a:lnTo>
                      <a:pt x="1812" y="814"/>
                    </a:lnTo>
                    <a:lnTo>
                      <a:pt x="1796" y="841"/>
                    </a:lnTo>
                    <a:lnTo>
                      <a:pt x="1775" y="865"/>
                    </a:lnTo>
                    <a:lnTo>
                      <a:pt x="1749" y="886"/>
                    </a:lnTo>
                    <a:lnTo>
                      <a:pt x="1718" y="904"/>
                    </a:lnTo>
                    <a:lnTo>
                      <a:pt x="1684" y="917"/>
                    </a:lnTo>
                    <a:lnTo>
                      <a:pt x="1648" y="925"/>
                    </a:lnTo>
                    <a:lnTo>
                      <a:pt x="1608" y="928"/>
                    </a:lnTo>
                    <a:lnTo>
                      <a:pt x="217" y="928"/>
                    </a:lnTo>
                    <a:lnTo>
                      <a:pt x="179" y="925"/>
                    </a:lnTo>
                    <a:lnTo>
                      <a:pt x="141" y="917"/>
                    </a:lnTo>
                    <a:lnTo>
                      <a:pt x="107" y="904"/>
                    </a:lnTo>
                    <a:lnTo>
                      <a:pt x="77" y="886"/>
                    </a:lnTo>
                    <a:lnTo>
                      <a:pt x="51" y="865"/>
                    </a:lnTo>
                    <a:lnTo>
                      <a:pt x="30" y="841"/>
                    </a:lnTo>
                    <a:lnTo>
                      <a:pt x="14" y="814"/>
                    </a:lnTo>
                    <a:lnTo>
                      <a:pt x="4" y="783"/>
                    </a:lnTo>
                    <a:lnTo>
                      <a:pt x="0" y="7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latin typeface="Montserrat" pitchFamily="2" charset="77"/>
                </a:endParaRPr>
              </a:p>
            </p:txBody>
          </p:sp>
        </p:grpSp>
        <p:sp>
          <p:nvSpPr>
            <p:cNvPr id="65" name="Freeform 850">
              <a:extLst>
                <a:ext uri="{FF2B5EF4-FFF2-40B4-BE49-F238E27FC236}">
                  <a16:creationId xmlns:a16="http://schemas.microsoft.com/office/drawing/2014/main" id="{45B14005-F175-514B-C3D2-36BAFEE9AA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1683" y="4157805"/>
              <a:ext cx="133395" cy="133395"/>
            </a:xfrm>
            <a:custGeom>
              <a:avLst/>
              <a:gdLst>
                <a:gd name="T0" fmla="*/ 538 w 3619"/>
                <a:gd name="T1" fmla="*/ 1378 h 3620"/>
                <a:gd name="T2" fmla="*/ 538 w 3619"/>
                <a:gd name="T3" fmla="*/ 3174 h 3620"/>
                <a:gd name="T4" fmla="*/ 1025 w 3619"/>
                <a:gd name="T5" fmla="*/ 3221 h 3620"/>
                <a:gd name="T6" fmla="*/ 1117 w 3619"/>
                <a:gd name="T7" fmla="*/ 3152 h 3620"/>
                <a:gd name="T8" fmla="*/ 1093 w 3619"/>
                <a:gd name="T9" fmla="*/ 1359 h 3620"/>
                <a:gd name="T10" fmla="*/ 2547 w 3619"/>
                <a:gd name="T11" fmla="*/ 1302 h 3620"/>
                <a:gd name="T12" fmla="*/ 2269 w 3619"/>
                <a:gd name="T13" fmla="*/ 1342 h 3620"/>
                <a:gd name="T14" fmla="*/ 2085 w 3619"/>
                <a:gd name="T15" fmla="*/ 1449 h 3620"/>
                <a:gd name="T16" fmla="*/ 1985 w 3619"/>
                <a:gd name="T17" fmla="*/ 1418 h 3620"/>
                <a:gd name="T18" fmla="*/ 1920 w 3619"/>
                <a:gd name="T19" fmla="*/ 1334 h 3620"/>
                <a:gd name="T20" fmla="*/ 1415 w 3619"/>
                <a:gd name="T21" fmla="*/ 1356 h 3620"/>
                <a:gd name="T22" fmla="*/ 1392 w 3619"/>
                <a:gd name="T23" fmla="*/ 3157 h 3620"/>
                <a:gd name="T24" fmla="*/ 1476 w 3619"/>
                <a:gd name="T25" fmla="*/ 3221 h 3620"/>
                <a:gd name="T26" fmla="*/ 1973 w 3619"/>
                <a:gd name="T27" fmla="*/ 3178 h 3620"/>
                <a:gd name="T28" fmla="*/ 1990 w 3619"/>
                <a:gd name="T29" fmla="*/ 2170 h 3620"/>
                <a:gd name="T30" fmla="*/ 2023 w 3619"/>
                <a:gd name="T31" fmla="*/ 2036 h 3620"/>
                <a:gd name="T32" fmla="*/ 2101 w 3619"/>
                <a:gd name="T33" fmla="*/ 1905 h 3620"/>
                <a:gd name="T34" fmla="*/ 2241 w 3619"/>
                <a:gd name="T35" fmla="*/ 1824 h 3620"/>
                <a:gd name="T36" fmla="*/ 2432 w 3619"/>
                <a:gd name="T37" fmla="*/ 1833 h 3620"/>
                <a:gd name="T38" fmla="*/ 2553 w 3619"/>
                <a:gd name="T39" fmla="*/ 1923 h 3620"/>
                <a:gd name="T40" fmla="*/ 2611 w 3619"/>
                <a:gd name="T41" fmla="*/ 2060 h 3620"/>
                <a:gd name="T42" fmla="*/ 2630 w 3619"/>
                <a:gd name="T43" fmla="*/ 2204 h 3620"/>
                <a:gd name="T44" fmla="*/ 2630 w 3619"/>
                <a:gd name="T45" fmla="*/ 2320 h 3620"/>
                <a:gd name="T46" fmla="*/ 2655 w 3619"/>
                <a:gd name="T47" fmla="*/ 3196 h 3620"/>
                <a:gd name="T48" fmla="*/ 3175 w 3619"/>
                <a:gd name="T49" fmla="*/ 3218 h 3620"/>
                <a:gd name="T50" fmla="*/ 3240 w 3619"/>
                <a:gd name="T51" fmla="*/ 3134 h 3620"/>
                <a:gd name="T52" fmla="*/ 3238 w 3619"/>
                <a:gd name="T53" fmla="*/ 2160 h 3620"/>
                <a:gd name="T54" fmla="*/ 3224 w 3619"/>
                <a:gd name="T55" fmla="*/ 1948 h 3620"/>
                <a:gd name="T56" fmla="*/ 3178 w 3619"/>
                <a:gd name="T57" fmla="*/ 1733 h 3620"/>
                <a:gd name="T58" fmla="*/ 3082 w 3619"/>
                <a:gd name="T59" fmla="*/ 1540 h 3620"/>
                <a:gd name="T60" fmla="*/ 2920 w 3619"/>
                <a:gd name="T61" fmla="*/ 1391 h 3620"/>
                <a:gd name="T62" fmla="*/ 2673 w 3619"/>
                <a:gd name="T63" fmla="*/ 1309 h 3620"/>
                <a:gd name="T64" fmla="*/ 727 w 3619"/>
                <a:gd name="T65" fmla="*/ 411 h 3620"/>
                <a:gd name="T66" fmla="*/ 534 w 3619"/>
                <a:gd name="T67" fmla="*/ 529 h 3620"/>
                <a:gd name="T68" fmla="*/ 440 w 3619"/>
                <a:gd name="T69" fmla="*/ 736 h 3620"/>
                <a:gd name="T70" fmla="*/ 483 w 3619"/>
                <a:gd name="T71" fmla="*/ 965 h 3620"/>
                <a:gd name="T72" fmla="*/ 641 w 3619"/>
                <a:gd name="T73" fmla="*/ 1125 h 3620"/>
                <a:gd name="T74" fmla="*/ 870 w 3619"/>
                <a:gd name="T75" fmla="*/ 1167 h 3620"/>
                <a:gd name="T76" fmla="*/ 1079 w 3619"/>
                <a:gd name="T77" fmla="*/ 1072 h 3620"/>
                <a:gd name="T78" fmla="*/ 1195 w 3619"/>
                <a:gd name="T79" fmla="*/ 880 h 3620"/>
                <a:gd name="T80" fmla="*/ 1182 w 3619"/>
                <a:gd name="T81" fmla="*/ 646 h 3620"/>
                <a:gd name="T82" fmla="*/ 1042 w 3619"/>
                <a:gd name="T83" fmla="*/ 469 h 3620"/>
                <a:gd name="T84" fmla="*/ 822 w 3619"/>
                <a:gd name="T85" fmla="*/ 399 h 3620"/>
                <a:gd name="T86" fmla="*/ 3420 w 3619"/>
                <a:gd name="T87" fmla="*/ 27 h 3620"/>
                <a:gd name="T88" fmla="*/ 3575 w 3619"/>
                <a:gd name="T89" fmla="*/ 162 h 3620"/>
                <a:gd name="T90" fmla="*/ 3619 w 3619"/>
                <a:gd name="T91" fmla="*/ 3293 h 3620"/>
                <a:gd name="T92" fmla="*/ 3551 w 3619"/>
                <a:gd name="T93" fmla="*/ 3493 h 3620"/>
                <a:gd name="T94" fmla="*/ 3379 w 3619"/>
                <a:gd name="T95" fmla="*/ 3609 h 3620"/>
                <a:gd name="T96" fmla="*/ 241 w 3619"/>
                <a:gd name="T97" fmla="*/ 3609 h 3620"/>
                <a:gd name="T98" fmla="*/ 68 w 3619"/>
                <a:gd name="T99" fmla="*/ 3493 h 3620"/>
                <a:gd name="T100" fmla="*/ 0 w 3619"/>
                <a:gd name="T101" fmla="*/ 3293 h 3620"/>
                <a:gd name="T102" fmla="*/ 45 w 3619"/>
                <a:gd name="T103" fmla="*/ 162 h 3620"/>
                <a:gd name="T104" fmla="*/ 200 w 3619"/>
                <a:gd name="T105" fmla="*/ 27 h 3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19" h="3620">
                  <a:moveTo>
                    <a:pt x="619" y="1330"/>
                  </a:moveTo>
                  <a:lnTo>
                    <a:pt x="594" y="1334"/>
                  </a:lnTo>
                  <a:lnTo>
                    <a:pt x="572" y="1343"/>
                  </a:lnTo>
                  <a:lnTo>
                    <a:pt x="552" y="1359"/>
                  </a:lnTo>
                  <a:lnTo>
                    <a:pt x="538" y="1378"/>
                  </a:lnTo>
                  <a:lnTo>
                    <a:pt x="528" y="1401"/>
                  </a:lnTo>
                  <a:lnTo>
                    <a:pt x="524" y="1426"/>
                  </a:lnTo>
                  <a:lnTo>
                    <a:pt x="524" y="3126"/>
                  </a:lnTo>
                  <a:lnTo>
                    <a:pt x="528" y="3152"/>
                  </a:lnTo>
                  <a:lnTo>
                    <a:pt x="538" y="3174"/>
                  </a:lnTo>
                  <a:lnTo>
                    <a:pt x="552" y="3193"/>
                  </a:lnTo>
                  <a:lnTo>
                    <a:pt x="572" y="3208"/>
                  </a:lnTo>
                  <a:lnTo>
                    <a:pt x="594" y="3218"/>
                  </a:lnTo>
                  <a:lnTo>
                    <a:pt x="619" y="3221"/>
                  </a:lnTo>
                  <a:lnTo>
                    <a:pt x="1025" y="3221"/>
                  </a:lnTo>
                  <a:lnTo>
                    <a:pt x="1050" y="3218"/>
                  </a:lnTo>
                  <a:lnTo>
                    <a:pt x="1073" y="3208"/>
                  </a:lnTo>
                  <a:lnTo>
                    <a:pt x="1093" y="3193"/>
                  </a:lnTo>
                  <a:lnTo>
                    <a:pt x="1107" y="3174"/>
                  </a:lnTo>
                  <a:lnTo>
                    <a:pt x="1117" y="3152"/>
                  </a:lnTo>
                  <a:lnTo>
                    <a:pt x="1120" y="3126"/>
                  </a:lnTo>
                  <a:lnTo>
                    <a:pt x="1120" y="1426"/>
                  </a:lnTo>
                  <a:lnTo>
                    <a:pt x="1117" y="1401"/>
                  </a:lnTo>
                  <a:lnTo>
                    <a:pt x="1107" y="1378"/>
                  </a:lnTo>
                  <a:lnTo>
                    <a:pt x="1093" y="1359"/>
                  </a:lnTo>
                  <a:lnTo>
                    <a:pt x="1073" y="1343"/>
                  </a:lnTo>
                  <a:lnTo>
                    <a:pt x="1050" y="1334"/>
                  </a:lnTo>
                  <a:lnTo>
                    <a:pt x="1025" y="1330"/>
                  </a:lnTo>
                  <a:lnTo>
                    <a:pt x="619" y="1330"/>
                  </a:lnTo>
                  <a:close/>
                  <a:moveTo>
                    <a:pt x="2547" y="1302"/>
                  </a:moveTo>
                  <a:lnTo>
                    <a:pt x="2482" y="1304"/>
                  </a:lnTo>
                  <a:lnTo>
                    <a:pt x="2422" y="1308"/>
                  </a:lnTo>
                  <a:lnTo>
                    <a:pt x="2367" y="1317"/>
                  </a:lnTo>
                  <a:lnTo>
                    <a:pt x="2315" y="1328"/>
                  </a:lnTo>
                  <a:lnTo>
                    <a:pt x="2269" y="1342"/>
                  </a:lnTo>
                  <a:lnTo>
                    <a:pt x="2225" y="1359"/>
                  </a:lnTo>
                  <a:lnTo>
                    <a:pt x="2185" y="1379"/>
                  </a:lnTo>
                  <a:lnTo>
                    <a:pt x="2149" y="1400"/>
                  </a:lnTo>
                  <a:lnTo>
                    <a:pt x="2115" y="1423"/>
                  </a:lnTo>
                  <a:lnTo>
                    <a:pt x="2085" y="1449"/>
                  </a:lnTo>
                  <a:lnTo>
                    <a:pt x="2057" y="1476"/>
                  </a:lnTo>
                  <a:lnTo>
                    <a:pt x="2031" y="1504"/>
                  </a:lnTo>
                  <a:lnTo>
                    <a:pt x="2007" y="1535"/>
                  </a:lnTo>
                  <a:lnTo>
                    <a:pt x="1985" y="1566"/>
                  </a:lnTo>
                  <a:lnTo>
                    <a:pt x="1985" y="1418"/>
                  </a:lnTo>
                  <a:lnTo>
                    <a:pt x="1982" y="1395"/>
                  </a:lnTo>
                  <a:lnTo>
                    <a:pt x="1973" y="1374"/>
                  </a:lnTo>
                  <a:lnTo>
                    <a:pt x="1959" y="1356"/>
                  </a:lnTo>
                  <a:lnTo>
                    <a:pt x="1941" y="1342"/>
                  </a:lnTo>
                  <a:lnTo>
                    <a:pt x="1920" y="1334"/>
                  </a:lnTo>
                  <a:lnTo>
                    <a:pt x="1897" y="1330"/>
                  </a:lnTo>
                  <a:lnTo>
                    <a:pt x="1476" y="1330"/>
                  </a:lnTo>
                  <a:lnTo>
                    <a:pt x="1453" y="1334"/>
                  </a:lnTo>
                  <a:lnTo>
                    <a:pt x="1432" y="1342"/>
                  </a:lnTo>
                  <a:lnTo>
                    <a:pt x="1415" y="1356"/>
                  </a:lnTo>
                  <a:lnTo>
                    <a:pt x="1400" y="1374"/>
                  </a:lnTo>
                  <a:lnTo>
                    <a:pt x="1392" y="1395"/>
                  </a:lnTo>
                  <a:lnTo>
                    <a:pt x="1389" y="1418"/>
                  </a:lnTo>
                  <a:lnTo>
                    <a:pt x="1389" y="3134"/>
                  </a:lnTo>
                  <a:lnTo>
                    <a:pt x="1392" y="3157"/>
                  </a:lnTo>
                  <a:lnTo>
                    <a:pt x="1400" y="3178"/>
                  </a:lnTo>
                  <a:lnTo>
                    <a:pt x="1415" y="3196"/>
                  </a:lnTo>
                  <a:lnTo>
                    <a:pt x="1432" y="3209"/>
                  </a:lnTo>
                  <a:lnTo>
                    <a:pt x="1453" y="3218"/>
                  </a:lnTo>
                  <a:lnTo>
                    <a:pt x="1476" y="3221"/>
                  </a:lnTo>
                  <a:lnTo>
                    <a:pt x="1897" y="3221"/>
                  </a:lnTo>
                  <a:lnTo>
                    <a:pt x="1920" y="3218"/>
                  </a:lnTo>
                  <a:lnTo>
                    <a:pt x="1941" y="3209"/>
                  </a:lnTo>
                  <a:lnTo>
                    <a:pt x="1959" y="3196"/>
                  </a:lnTo>
                  <a:lnTo>
                    <a:pt x="1973" y="3178"/>
                  </a:lnTo>
                  <a:lnTo>
                    <a:pt x="1982" y="3157"/>
                  </a:lnTo>
                  <a:lnTo>
                    <a:pt x="1985" y="3134"/>
                  </a:lnTo>
                  <a:lnTo>
                    <a:pt x="1985" y="2214"/>
                  </a:lnTo>
                  <a:lnTo>
                    <a:pt x="1988" y="2193"/>
                  </a:lnTo>
                  <a:lnTo>
                    <a:pt x="1990" y="2170"/>
                  </a:lnTo>
                  <a:lnTo>
                    <a:pt x="1994" y="2146"/>
                  </a:lnTo>
                  <a:lnTo>
                    <a:pt x="2000" y="2119"/>
                  </a:lnTo>
                  <a:lnTo>
                    <a:pt x="2006" y="2093"/>
                  </a:lnTo>
                  <a:lnTo>
                    <a:pt x="2014" y="2065"/>
                  </a:lnTo>
                  <a:lnTo>
                    <a:pt x="2023" y="2036"/>
                  </a:lnTo>
                  <a:lnTo>
                    <a:pt x="2035" y="2009"/>
                  </a:lnTo>
                  <a:lnTo>
                    <a:pt x="2048" y="1981"/>
                  </a:lnTo>
                  <a:lnTo>
                    <a:pt x="2064" y="1955"/>
                  </a:lnTo>
                  <a:lnTo>
                    <a:pt x="2081" y="1930"/>
                  </a:lnTo>
                  <a:lnTo>
                    <a:pt x="2101" y="1905"/>
                  </a:lnTo>
                  <a:lnTo>
                    <a:pt x="2123" y="1883"/>
                  </a:lnTo>
                  <a:lnTo>
                    <a:pt x="2149" y="1865"/>
                  </a:lnTo>
                  <a:lnTo>
                    <a:pt x="2176" y="1847"/>
                  </a:lnTo>
                  <a:lnTo>
                    <a:pt x="2207" y="1834"/>
                  </a:lnTo>
                  <a:lnTo>
                    <a:pt x="2241" y="1824"/>
                  </a:lnTo>
                  <a:lnTo>
                    <a:pt x="2279" y="1817"/>
                  </a:lnTo>
                  <a:lnTo>
                    <a:pt x="2318" y="1815"/>
                  </a:lnTo>
                  <a:lnTo>
                    <a:pt x="2360" y="1817"/>
                  </a:lnTo>
                  <a:lnTo>
                    <a:pt x="2398" y="1823"/>
                  </a:lnTo>
                  <a:lnTo>
                    <a:pt x="2432" y="1833"/>
                  </a:lnTo>
                  <a:lnTo>
                    <a:pt x="2461" y="1845"/>
                  </a:lnTo>
                  <a:lnTo>
                    <a:pt x="2489" y="1861"/>
                  </a:lnTo>
                  <a:lnTo>
                    <a:pt x="2513" y="1880"/>
                  </a:lnTo>
                  <a:lnTo>
                    <a:pt x="2534" y="1901"/>
                  </a:lnTo>
                  <a:lnTo>
                    <a:pt x="2553" y="1923"/>
                  </a:lnTo>
                  <a:lnTo>
                    <a:pt x="2569" y="1948"/>
                  </a:lnTo>
                  <a:lnTo>
                    <a:pt x="2583" y="1975"/>
                  </a:lnTo>
                  <a:lnTo>
                    <a:pt x="2594" y="2002"/>
                  </a:lnTo>
                  <a:lnTo>
                    <a:pt x="2604" y="2031"/>
                  </a:lnTo>
                  <a:lnTo>
                    <a:pt x="2611" y="2060"/>
                  </a:lnTo>
                  <a:lnTo>
                    <a:pt x="2618" y="2089"/>
                  </a:lnTo>
                  <a:lnTo>
                    <a:pt x="2622" y="2119"/>
                  </a:lnTo>
                  <a:lnTo>
                    <a:pt x="2626" y="2148"/>
                  </a:lnTo>
                  <a:lnTo>
                    <a:pt x="2628" y="2176"/>
                  </a:lnTo>
                  <a:lnTo>
                    <a:pt x="2630" y="2204"/>
                  </a:lnTo>
                  <a:lnTo>
                    <a:pt x="2630" y="2231"/>
                  </a:lnTo>
                  <a:lnTo>
                    <a:pt x="2630" y="2256"/>
                  </a:lnTo>
                  <a:lnTo>
                    <a:pt x="2630" y="2280"/>
                  </a:lnTo>
                  <a:lnTo>
                    <a:pt x="2630" y="2301"/>
                  </a:lnTo>
                  <a:lnTo>
                    <a:pt x="2630" y="2320"/>
                  </a:lnTo>
                  <a:lnTo>
                    <a:pt x="2630" y="2336"/>
                  </a:lnTo>
                  <a:lnTo>
                    <a:pt x="2630" y="3134"/>
                  </a:lnTo>
                  <a:lnTo>
                    <a:pt x="2632" y="3157"/>
                  </a:lnTo>
                  <a:lnTo>
                    <a:pt x="2641" y="3178"/>
                  </a:lnTo>
                  <a:lnTo>
                    <a:pt x="2655" y="3196"/>
                  </a:lnTo>
                  <a:lnTo>
                    <a:pt x="2673" y="3209"/>
                  </a:lnTo>
                  <a:lnTo>
                    <a:pt x="2694" y="3218"/>
                  </a:lnTo>
                  <a:lnTo>
                    <a:pt x="2717" y="3221"/>
                  </a:lnTo>
                  <a:lnTo>
                    <a:pt x="3152" y="3221"/>
                  </a:lnTo>
                  <a:lnTo>
                    <a:pt x="3175" y="3218"/>
                  </a:lnTo>
                  <a:lnTo>
                    <a:pt x="3196" y="3209"/>
                  </a:lnTo>
                  <a:lnTo>
                    <a:pt x="3214" y="3196"/>
                  </a:lnTo>
                  <a:lnTo>
                    <a:pt x="3228" y="3178"/>
                  </a:lnTo>
                  <a:lnTo>
                    <a:pt x="3237" y="3157"/>
                  </a:lnTo>
                  <a:lnTo>
                    <a:pt x="3240" y="3134"/>
                  </a:lnTo>
                  <a:lnTo>
                    <a:pt x="3240" y="2311"/>
                  </a:lnTo>
                  <a:lnTo>
                    <a:pt x="3240" y="2276"/>
                  </a:lnTo>
                  <a:lnTo>
                    <a:pt x="3239" y="2238"/>
                  </a:lnTo>
                  <a:lnTo>
                    <a:pt x="3239" y="2200"/>
                  </a:lnTo>
                  <a:lnTo>
                    <a:pt x="3238" y="2160"/>
                  </a:lnTo>
                  <a:lnTo>
                    <a:pt x="3237" y="2119"/>
                  </a:lnTo>
                  <a:lnTo>
                    <a:pt x="3235" y="2077"/>
                  </a:lnTo>
                  <a:lnTo>
                    <a:pt x="3233" y="2034"/>
                  </a:lnTo>
                  <a:lnTo>
                    <a:pt x="3228" y="1991"/>
                  </a:lnTo>
                  <a:lnTo>
                    <a:pt x="3224" y="1948"/>
                  </a:lnTo>
                  <a:lnTo>
                    <a:pt x="3217" y="1904"/>
                  </a:lnTo>
                  <a:lnTo>
                    <a:pt x="3210" y="1861"/>
                  </a:lnTo>
                  <a:lnTo>
                    <a:pt x="3201" y="1818"/>
                  </a:lnTo>
                  <a:lnTo>
                    <a:pt x="3190" y="1775"/>
                  </a:lnTo>
                  <a:lnTo>
                    <a:pt x="3178" y="1733"/>
                  </a:lnTo>
                  <a:lnTo>
                    <a:pt x="3163" y="1693"/>
                  </a:lnTo>
                  <a:lnTo>
                    <a:pt x="3146" y="1652"/>
                  </a:lnTo>
                  <a:lnTo>
                    <a:pt x="3127" y="1613"/>
                  </a:lnTo>
                  <a:lnTo>
                    <a:pt x="3106" y="1576"/>
                  </a:lnTo>
                  <a:lnTo>
                    <a:pt x="3082" y="1540"/>
                  </a:lnTo>
                  <a:lnTo>
                    <a:pt x="3055" y="1505"/>
                  </a:lnTo>
                  <a:lnTo>
                    <a:pt x="3027" y="1473"/>
                  </a:lnTo>
                  <a:lnTo>
                    <a:pt x="2994" y="1444"/>
                  </a:lnTo>
                  <a:lnTo>
                    <a:pt x="2958" y="1416"/>
                  </a:lnTo>
                  <a:lnTo>
                    <a:pt x="2920" y="1391"/>
                  </a:lnTo>
                  <a:lnTo>
                    <a:pt x="2878" y="1368"/>
                  </a:lnTo>
                  <a:lnTo>
                    <a:pt x="2833" y="1349"/>
                  </a:lnTo>
                  <a:lnTo>
                    <a:pt x="2783" y="1332"/>
                  </a:lnTo>
                  <a:lnTo>
                    <a:pt x="2730" y="1319"/>
                  </a:lnTo>
                  <a:lnTo>
                    <a:pt x="2673" y="1309"/>
                  </a:lnTo>
                  <a:lnTo>
                    <a:pt x="2612" y="1304"/>
                  </a:lnTo>
                  <a:lnTo>
                    <a:pt x="2547" y="1302"/>
                  </a:lnTo>
                  <a:close/>
                  <a:moveTo>
                    <a:pt x="822" y="399"/>
                  </a:moveTo>
                  <a:lnTo>
                    <a:pt x="773" y="402"/>
                  </a:lnTo>
                  <a:lnTo>
                    <a:pt x="727" y="411"/>
                  </a:lnTo>
                  <a:lnTo>
                    <a:pt x="683" y="426"/>
                  </a:lnTo>
                  <a:lnTo>
                    <a:pt x="641" y="444"/>
                  </a:lnTo>
                  <a:lnTo>
                    <a:pt x="603" y="469"/>
                  </a:lnTo>
                  <a:lnTo>
                    <a:pt x="566" y="497"/>
                  </a:lnTo>
                  <a:lnTo>
                    <a:pt x="534" y="529"/>
                  </a:lnTo>
                  <a:lnTo>
                    <a:pt x="506" y="564"/>
                  </a:lnTo>
                  <a:lnTo>
                    <a:pt x="483" y="604"/>
                  </a:lnTo>
                  <a:lnTo>
                    <a:pt x="463" y="646"/>
                  </a:lnTo>
                  <a:lnTo>
                    <a:pt x="448" y="690"/>
                  </a:lnTo>
                  <a:lnTo>
                    <a:pt x="440" y="736"/>
                  </a:lnTo>
                  <a:lnTo>
                    <a:pt x="437" y="785"/>
                  </a:lnTo>
                  <a:lnTo>
                    <a:pt x="440" y="833"/>
                  </a:lnTo>
                  <a:lnTo>
                    <a:pt x="448" y="880"/>
                  </a:lnTo>
                  <a:lnTo>
                    <a:pt x="463" y="924"/>
                  </a:lnTo>
                  <a:lnTo>
                    <a:pt x="483" y="965"/>
                  </a:lnTo>
                  <a:lnTo>
                    <a:pt x="506" y="1005"/>
                  </a:lnTo>
                  <a:lnTo>
                    <a:pt x="534" y="1040"/>
                  </a:lnTo>
                  <a:lnTo>
                    <a:pt x="566" y="1072"/>
                  </a:lnTo>
                  <a:lnTo>
                    <a:pt x="603" y="1101"/>
                  </a:lnTo>
                  <a:lnTo>
                    <a:pt x="641" y="1125"/>
                  </a:lnTo>
                  <a:lnTo>
                    <a:pt x="683" y="1144"/>
                  </a:lnTo>
                  <a:lnTo>
                    <a:pt x="727" y="1158"/>
                  </a:lnTo>
                  <a:lnTo>
                    <a:pt x="773" y="1167"/>
                  </a:lnTo>
                  <a:lnTo>
                    <a:pt x="822" y="1170"/>
                  </a:lnTo>
                  <a:lnTo>
                    <a:pt x="870" y="1167"/>
                  </a:lnTo>
                  <a:lnTo>
                    <a:pt x="917" y="1158"/>
                  </a:lnTo>
                  <a:lnTo>
                    <a:pt x="962" y="1144"/>
                  </a:lnTo>
                  <a:lnTo>
                    <a:pt x="1004" y="1125"/>
                  </a:lnTo>
                  <a:lnTo>
                    <a:pt x="1042" y="1101"/>
                  </a:lnTo>
                  <a:lnTo>
                    <a:pt x="1079" y="1072"/>
                  </a:lnTo>
                  <a:lnTo>
                    <a:pt x="1111" y="1040"/>
                  </a:lnTo>
                  <a:lnTo>
                    <a:pt x="1138" y="1005"/>
                  </a:lnTo>
                  <a:lnTo>
                    <a:pt x="1162" y="965"/>
                  </a:lnTo>
                  <a:lnTo>
                    <a:pt x="1182" y="924"/>
                  </a:lnTo>
                  <a:lnTo>
                    <a:pt x="1195" y="880"/>
                  </a:lnTo>
                  <a:lnTo>
                    <a:pt x="1204" y="833"/>
                  </a:lnTo>
                  <a:lnTo>
                    <a:pt x="1208" y="785"/>
                  </a:lnTo>
                  <a:lnTo>
                    <a:pt x="1204" y="736"/>
                  </a:lnTo>
                  <a:lnTo>
                    <a:pt x="1195" y="690"/>
                  </a:lnTo>
                  <a:lnTo>
                    <a:pt x="1182" y="646"/>
                  </a:lnTo>
                  <a:lnTo>
                    <a:pt x="1162" y="604"/>
                  </a:lnTo>
                  <a:lnTo>
                    <a:pt x="1138" y="564"/>
                  </a:lnTo>
                  <a:lnTo>
                    <a:pt x="1111" y="529"/>
                  </a:lnTo>
                  <a:lnTo>
                    <a:pt x="1079" y="497"/>
                  </a:lnTo>
                  <a:lnTo>
                    <a:pt x="1042" y="469"/>
                  </a:lnTo>
                  <a:lnTo>
                    <a:pt x="1004" y="444"/>
                  </a:lnTo>
                  <a:lnTo>
                    <a:pt x="962" y="426"/>
                  </a:lnTo>
                  <a:lnTo>
                    <a:pt x="917" y="411"/>
                  </a:lnTo>
                  <a:lnTo>
                    <a:pt x="870" y="402"/>
                  </a:lnTo>
                  <a:lnTo>
                    <a:pt x="822" y="399"/>
                  </a:lnTo>
                  <a:close/>
                  <a:moveTo>
                    <a:pt x="328" y="0"/>
                  </a:moveTo>
                  <a:lnTo>
                    <a:pt x="3292" y="0"/>
                  </a:lnTo>
                  <a:lnTo>
                    <a:pt x="3337" y="4"/>
                  </a:lnTo>
                  <a:lnTo>
                    <a:pt x="3379" y="12"/>
                  </a:lnTo>
                  <a:lnTo>
                    <a:pt x="3420" y="27"/>
                  </a:lnTo>
                  <a:lnTo>
                    <a:pt x="3458" y="45"/>
                  </a:lnTo>
                  <a:lnTo>
                    <a:pt x="3493" y="69"/>
                  </a:lnTo>
                  <a:lnTo>
                    <a:pt x="3524" y="96"/>
                  </a:lnTo>
                  <a:lnTo>
                    <a:pt x="3551" y="128"/>
                  </a:lnTo>
                  <a:lnTo>
                    <a:pt x="3575" y="162"/>
                  </a:lnTo>
                  <a:lnTo>
                    <a:pt x="3594" y="201"/>
                  </a:lnTo>
                  <a:lnTo>
                    <a:pt x="3608" y="241"/>
                  </a:lnTo>
                  <a:lnTo>
                    <a:pt x="3617" y="283"/>
                  </a:lnTo>
                  <a:lnTo>
                    <a:pt x="3619" y="328"/>
                  </a:lnTo>
                  <a:lnTo>
                    <a:pt x="3619" y="3293"/>
                  </a:lnTo>
                  <a:lnTo>
                    <a:pt x="3617" y="3337"/>
                  </a:lnTo>
                  <a:lnTo>
                    <a:pt x="3608" y="3380"/>
                  </a:lnTo>
                  <a:lnTo>
                    <a:pt x="3594" y="3420"/>
                  </a:lnTo>
                  <a:lnTo>
                    <a:pt x="3575" y="3458"/>
                  </a:lnTo>
                  <a:lnTo>
                    <a:pt x="3551" y="3493"/>
                  </a:lnTo>
                  <a:lnTo>
                    <a:pt x="3524" y="3524"/>
                  </a:lnTo>
                  <a:lnTo>
                    <a:pt x="3493" y="3551"/>
                  </a:lnTo>
                  <a:lnTo>
                    <a:pt x="3458" y="3576"/>
                  </a:lnTo>
                  <a:lnTo>
                    <a:pt x="3420" y="3594"/>
                  </a:lnTo>
                  <a:lnTo>
                    <a:pt x="3379" y="3609"/>
                  </a:lnTo>
                  <a:lnTo>
                    <a:pt x="3337" y="3618"/>
                  </a:lnTo>
                  <a:lnTo>
                    <a:pt x="3292" y="3620"/>
                  </a:lnTo>
                  <a:lnTo>
                    <a:pt x="328" y="3620"/>
                  </a:lnTo>
                  <a:lnTo>
                    <a:pt x="283" y="3618"/>
                  </a:lnTo>
                  <a:lnTo>
                    <a:pt x="241" y="3609"/>
                  </a:lnTo>
                  <a:lnTo>
                    <a:pt x="200" y="3594"/>
                  </a:lnTo>
                  <a:lnTo>
                    <a:pt x="163" y="3576"/>
                  </a:lnTo>
                  <a:lnTo>
                    <a:pt x="128" y="3551"/>
                  </a:lnTo>
                  <a:lnTo>
                    <a:pt x="96" y="3524"/>
                  </a:lnTo>
                  <a:lnTo>
                    <a:pt x="68" y="3493"/>
                  </a:lnTo>
                  <a:lnTo>
                    <a:pt x="45" y="3458"/>
                  </a:lnTo>
                  <a:lnTo>
                    <a:pt x="26" y="3420"/>
                  </a:lnTo>
                  <a:lnTo>
                    <a:pt x="12" y="3380"/>
                  </a:lnTo>
                  <a:lnTo>
                    <a:pt x="3" y="3337"/>
                  </a:lnTo>
                  <a:lnTo>
                    <a:pt x="0" y="3293"/>
                  </a:lnTo>
                  <a:lnTo>
                    <a:pt x="0" y="328"/>
                  </a:lnTo>
                  <a:lnTo>
                    <a:pt x="3" y="283"/>
                  </a:lnTo>
                  <a:lnTo>
                    <a:pt x="12" y="241"/>
                  </a:lnTo>
                  <a:lnTo>
                    <a:pt x="26" y="201"/>
                  </a:lnTo>
                  <a:lnTo>
                    <a:pt x="45" y="162"/>
                  </a:lnTo>
                  <a:lnTo>
                    <a:pt x="68" y="128"/>
                  </a:lnTo>
                  <a:lnTo>
                    <a:pt x="96" y="96"/>
                  </a:lnTo>
                  <a:lnTo>
                    <a:pt x="128" y="69"/>
                  </a:lnTo>
                  <a:lnTo>
                    <a:pt x="163" y="45"/>
                  </a:lnTo>
                  <a:lnTo>
                    <a:pt x="200" y="27"/>
                  </a:lnTo>
                  <a:lnTo>
                    <a:pt x="241" y="12"/>
                  </a:lnTo>
                  <a:lnTo>
                    <a:pt x="283" y="4"/>
                  </a:lnTo>
                  <a:lnTo>
                    <a:pt x="3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E90D6E1B-FCAB-9A4A-3881-5EF70AFA43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01683" y="4150214"/>
              <a:ext cx="139066" cy="140988"/>
            </a:xfrm>
            <a:custGeom>
              <a:avLst/>
              <a:gdLst>
                <a:gd name="T0" fmla="*/ 1686 w 3263"/>
                <a:gd name="T1" fmla="*/ 759 h 3314"/>
                <a:gd name="T2" fmla="*/ 1577 w 3263"/>
                <a:gd name="T3" fmla="*/ 794 h 3314"/>
                <a:gd name="T4" fmla="*/ 1496 w 3263"/>
                <a:gd name="T5" fmla="*/ 850 h 3314"/>
                <a:gd name="T6" fmla="*/ 1439 w 3263"/>
                <a:gd name="T7" fmla="*/ 920 h 3314"/>
                <a:gd name="T8" fmla="*/ 1403 w 3263"/>
                <a:gd name="T9" fmla="*/ 1000 h 3314"/>
                <a:gd name="T10" fmla="*/ 1384 w 3263"/>
                <a:gd name="T11" fmla="*/ 1081 h 3314"/>
                <a:gd name="T12" fmla="*/ 1379 w 3263"/>
                <a:gd name="T13" fmla="*/ 1156 h 3314"/>
                <a:gd name="T14" fmla="*/ 1192 w 3263"/>
                <a:gd name="T15" fmla="*/ 1715 h 3314"/>
                <a:gd name="T16" fmla="*/ 1772 w 3263"/>
                <a:gd name="T17" fmla="*/ 2676 h 3314"/>
                <a:gd name="T18" fmla="*/ 2072 w 3263"/>
                <a:gd name="T19" fmla="*/ 1376 h 3314"/>
                <a:gd name="T20" fmla="*/ 1774 w 3263"/>
                <a:gd name="T21" fmla="*/ 1153 h 3314"/>
                <a:gd name="T22" fmla="*/ 1795 w 3263"/>
                <a:gd name="T23" fmla="*/ 1107 h 3314"/>
                <a:gd name="T24" fmla="*/ 1831 w 3263"/>
                <a:gd name="T25" fmla="*/ 1087 h 3314"/>
                <a:gd name="T26" fmla="*/ 2066 w 3263"/>
                <a:gd name="T27" fmla="*/ 1084 h 3314"/>
                <a:gd name="T28" fmla="*/ 1632 w 3263"/>
                <a:gd name="T29" fmla="*/ 0 h 3314"/>
                <a:gd name="T30" fmla="*/ 1935 w 3263"/>
                <a:gd name="T31" fmla="*/ 29 h 3314"/>
                <a:gd name="T32" fmla="*/ 2221 w 3263"/>
                <a:gd name="T33" fmla="*/ 112 h 3314"/>
                <a:gd name="T34" fmla="*/ 2482 w 3263"/>
                <a:gd name="T35" fmla="*/ 243 h 3314"/>
                <a:gd name="T36" fmla="*/ 2715 w 3263"/>
                <a:gd name="T37" fmla="*/ 418 h 3314"/>
                <a:gd name="T38" fmla="*/ 2912 w 3263"/>
                <a:gd name="T39" fmla="*/ 632 h 3314"/>
                <a:gd name="T40" fmla="*/ 3072 w 3263"/>
                <a:gd name="T41" fmla="*/ 879 h 3314"/>
                <a:gd name="T42" fmla="*/ 3186 w 3263"/>
                <a:gd name="T43" fmla="*/ 1153 h 3314"/>
                <a:gd name="T44" fmla="*/ 3250 w 3263"/>
                <a:gd name="T45" fmla="*/ 1450 h 3314"/>
                <a:gd name="T46" fmla="*/ 3259 w 3263"/>
                <a:gd name="T47" fmla="*/ 1762 h 3314"/>
                <a:gd name="T48" fmla="*/ 3214 w 3263"/>
                <a:gd name="T49" fmla="*/ 2064 h 3314"/>
                <a:gd name="T50" fmla="*/ 3115 w 3263"/>
                <a:gd name="T51" fmla="*/ 2346 h 3314"/>
                <a:gd name="T52" fmla="*/ 2971 w 3263"/>
                <a:gd name="T53" fmla="*/ 2603 h 3314"/>
                <a:gd name="T54" fmla="*/ 2785 w 3263"/>
                <a:gd name="T55" fmla="*/ 2828 h 3314"/>
                <a:gd name="T56" fmla="*/ 2562 w 3263"/>
                <a:gd name="T57" fmla="*/ 3017 h 3314"/>
                <a:gd name="T58" fmla="*/ 2310 w 3263"/>
                <a:gd name="T59" fmla="*/ 3163 h 3314"/>
                <a:gd name="T60" fmla="*/ 2033 w 3263"/>
                <a:gd name="T61" fmla="*/ 3263 h 3314"/>
                <a:gd name="T62" fmla="*/ 1735 w 3263"/>
                <a:gd name="T63" fmla="*/ 3310 h 3314"/>
                <a:gd name="T64" fmla="*/ 1427 w 3263"/>
                <a:gd name="T65" fmla="*/ 3301 h 3314"/>
                <a:gd name="T66" fmla="*/ 1135 w 3263"/>
                <a:gd name="T67" fmla="*/ 3235 h 3314"/>
                <a:gd name="T68" fmla="*/ 865 w 3263"/>
                <a:gd name="T69" fmla="*/ 3119 h 3314"/>
                <a:gd name="T70" fmla="*/ 622 w 3263"/>
                <a:gd name="T71" fmla="*/ 2958 h 3314"/>
                <a:gd name="T72" fmla="*/ 412 w 3263"/>
                <a:gd name="T73" fmla="*/ 2757 h 3314"/>
                <a:gd name="T74" fmla="*/ 240 w 3263"/>
                <a:gd name="T75" fmla="*/ 2520 h 3314"/>
                <a:gd name="T76" fmla="*/ 110 w 3263"/>
                <a:gd name="T77" fmla="*/ 2255 h 3314"/>
                <a:gd name="T78" fmla="*/ 29 w 3263"/>
                <a:gd name="T79" fmla="*/ 1966 h 3314"/>
                <a:gd name="T80" fmla="*/ 0 w 3263"/>
                <a:gd name="T81" fmla="*/ 1657 h 3314"/>
                <a:gd name="T82" fmla="*/ 29 w 3263"/>
                <a:gd name="T83" fmla="*/ 1348 h 3314"/>
                <a:gd name="T84" fmla="*/ 110 w 3263"/>
                <a:gd name="T85" fmla="*/ 1059 h 3314"/>
                <a:gd name="T86" fmla="*/ 240 w 3263"/>
                <a:gd name="T87" fmla="*/ 794 h 3314"/>
                <a:gd name="T88" fmla="*/ 412 w 3263"/>
                <a:gd name="T89" fmla="*/ 557 h 3314"/>
                <a:gd name="T90" fmla="*/ 622 w 3263"/>
                <a:gd name="T91" fmla="*/ 356 h 3314"/>
                <a:gd name="T92" fmla="*/ 865 w 3263"/>
                <a:gd name="T93" fmla="*/ 195 h 3314"/>
                <a:gd name="T94" fmla="*/ 1135 w 3263"/>
                <a:gd name="T95" fmla="*/ 79 h 3314"/>
                <a:gd name="T96" fmla="*/ 1427 w 3263"/>
                <a:gd name="T97" fmla="*/ 13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63" h="3314">
                  <a:moveTo>
                    <a:pt x="1776" y="753"/>
                  </a:moveTo>
                  <a:lnTo>
                    <a:pt x="1729" y="754"/>
                  </a:lnTo>
                  <a:lnTo>
                    <a:pt x="1686" y="759"/>
                  </a:lnTo>
                  <a:lnTo>
                    <a:pt x="1646" y="769"/>
                  </a:lnTo>
                  <a:lnTo>
                    <a:pt x="1610" y="780"/>
                  </a:lnTo>
                  <a:lnTo>
                    <a:pt x="1577" y="794"/>
                  </a:lnTo>
                  <a:lnTo>
                    <a:pt x="1547" y="810"/>
                  </a:lnTo>
                  <a:lnTo>
                    <a:pt x="1521" y="829"/>
                  </a:lnTo>
                  <a:lnTo>
                    <a:pt x="1496" y="850"/>
                  </a:lnTo>
                  <a:lnTo>
                    <a:pt x="1475" y="871"/>
                  </a:lnTo>
                  <a:lnTo>
                    <a:pt x="1456" y="895"/>
                  </a:lnTo>
                  <a:lnTo>
                    <a:pt x="1439" y="920"/>
                  </a:lnTo>
                  <a:lnTo>
                    <a:pt x="1426" y="946"/>
                  </a:lnTo>
                  <a:lnTo>
                    <a:pt x="1413" y="973"/>
                  </a:lnTo>
                  <a:lnTo>
                    <a:pt x="1403" y="1000"/>
                  </a:lnTo>
                  <a:lnTo>
                    <a:pt x="1395" y="1027"/>
                  </a:lnTo>
                  <a:lnTo>
                    <a:pt x="1389" y="1054"/>
                  </a:lnTo>
                  <a:lnTo>
                    <a:pt x="1384" y="1081"/>
                  </a:lnTo>
                  <a:lnTo>
                    <a:pt x="1381" y="1107"/>
                  </a:lnTo>
                  <a:lnTo>
                    <a:pt x="1379" y="1132"/>
                  </a:lnTo>
                  <a:lnTo>
                    <a:pt x="1379" y="1156"/>
                  </a:lnTo>
                  <a:lnTo>
                    <a:pt x="1379" y="1376"/>
                  </a:lnTo>
                  <a:lnTo>
                    <a:pt x="1192" y="1376"/>
                  </a:lnTo>
                  <a:lnTo>
                    <a:pt x="1192" y="1715"/>
                  </a:lnTo>
                  <a:lnTo>
                    <a:pt x="1379" y="1715"/>
                  </a:lnTo>
                  <a:lnTo>
                    <a:pt x="1379" y="2676"/>
                  </a:lnTo>
                  <a:lnTo>
                    <a:pt x="1772" y="2676"/>
                  </a:lnTo>
                  <a:lnTo>
                    <a:pt x="1772" y="1715"/>
                  </a:lnTo>
                  <a:lnTo>
                    <a:pt x="2037" y="1715"/>
                  </a:lnTo>
                  <a:lnTo>
                    <a:pt x="2072" y="1376"/>
                  </a:lnTo>
                  <a:lnTo>
                    <a:pt x="1772" y="1376"/>
                  </a:lnTo>
                  <a:lnTo>
                    <a:pt x="1772" y="1176"/>
                  </a:lnTo>
                  <a:lnTo>
                    <a:pt x="1774" y="1153"/>
                  </a:lnTo>
                  <a:lnTo>
                    <a:pt x="1779" y="1135"/>
                  </a:lnTo>
                  <a:lnTo>
                    <a:pt x="1786" y="1119"/>
                  </a:lnTo>
                  <a:lnTo>
                    <a:pt x="1795" y="1107"/>
                  </a:lnTo>
                  <a:lnTo>
                    <a:pt x="1806" y="1097"/>
                  </a:lnTo>
                  <a:lnTo>
                    <a:pt x="1819" y="1091"/>
                  </a:lnTo>
                  <a:lnTo>
                    <a:pt x="1831" y="1087"/>
                  </a:lnTo>
                  <a:lnTo>
                    <a:pt x="1843" y="1085"/>
                  </a:lnTo>
                  <a:lnTo>
                    <a:pt x="1855" y="1084"/>
                  </a:lnTo>
                  <a:lnTo>
                    <a:pt x="2066" y="1084"/>
                  </a:lnTo>
                  <a:lnTo>
                    <a:pt x="2066" y="754"/>
                  </a:lnTo>
                  <a:lnTo>
                    <a:pt x="1776" y="753"/>
                  </a:lnTo>
                  <a:close/>
                  <a:moveTo>
                    <a:pt x="1632" y="0"/>
                  </a:moveTo>
                  <a:lnTo>
                    <a:pt x="1735" y="4"/>
                  </a:lnTo>
                  <a:lnTo>
                    <a:pt x="1836" y="13"/>
                  </a:lnTo>
                  <a:lnTo>
                    <a:pt x="1935" y="29"/>
                  </a:lnTo>
                  <a:lnTo>
                    <a:pt x="2033" y="51"/>
                  </a:lnTo>
                  <a:lnTo>
                    <a:pt x="2128" y="79"/>
                  </a:lnTo>
                  <a:lnTo>
                    <a:pt x="2221" y="112"/>
                  </a:lnTo>
                  <a:lnTo>
                    <a:pt x="2310" y="151"/>
                  </a:lnTo>
                  <a:lnTo>
                    <a:pt x="2398" y="195"/>
                  </a:lnTo>
                  <a:lnTo>
                    <a:pt x="2482" y="243"/>
                  </a:lnTo>
                  <a:lnTo>
                    <a:pt x="2562" y="297"/>
                  </a:lnTo>
                  <a:lnTo>
                    <a:pt x="2640" y="356"/>
                  </a:lnTo>
                  <a:lnTo>
                    <a:pt x="2715" y="418"/>
                  </a:lnTo>
                  <a:lnTo>
                    <a:pt x="2785" y="486"/>
                  </a:lnTo>
                  <a:lnTo>
                    <a:pt x="2850" y="557"/>
                  </a:lnTo>
                  <a:lnTo>
                    <a:pt x="2912" y="632"/>
                  </a:lnTo>
                  <a:lnTo>
                    <a:pt x="2971" y="711"/>
                  </a:lnTo>
                  <a:lnTo>
                    <a:pt x="3024" y="794"/>
                  </a:lnTo>
                  <a:lnTo>
                    <a:pt x="3072" y="879"/>
                  </a:lnTo>
                  <a:lnTo>
                    <a:pt x="3115" y="968"/>
                  </a:lnTo>
                  <a:lnTo>
                    <a:pt x="3153" y="1059"/>
                  </a:lnTo>
                  <a:lnTo>
                    <a:pt x="3186" y="1153"/>
                  </a:lnTo>
                  <a:lnTo>
                    <a:pt x="3214" y="1250"/>
                  </a:lnTo>
                  <a:lnTo>
                    <a:pt x="3235" y="1348"/>
                  </a:lnTo>
                  <a:lnTo>
                    <a:pt x="3250" y="1450"/>
                  </a:lnTo>
                  <a:lnTo>
                    <a:pt x="3259" y="1552"/>
                  </a:lnTo>
                  <a:lnTo>
                    <a:pt x="3263" y="1657"/>
                  </a:lnTo>
                  <a:lnTo>
                    <a:pt x="3259" y="1762"/>
                  </a:lnTo>
                  <a:lnTo>
                    <a:pt x="3250" y="1864"/>
                  </a:lnTo>
                  <a:lnTo>
                    <a:pt x="3235" y="1966"/>
                  </a:lnTo>
                  <a:lnTo>
                    <a:pt x="3214" y="2064"/>
                  </a:lnTo>
                  <a:lnTo>
                    <a:pt x="3186" y="2161"/>
                  </a:lnTo>
                  <a:lnTo>
                    <a:pt x="3153" y="2255"/>
                  </a:lnTo>
                  <a:lnTo>
                    <a:pt x="3115" y="2346"/>
                  </a:lnTo>
                  <a:lnTo>
                    <a:pt x="3072" y="2435"/>
                  </a:lnTo>
                  <a:lnTo>
                    <a:pt x="3024" y="2520"/>
                  </a:lnTo>
                  <a:lnTo>
                    <a:pt x="2971" y="2603"/>
                  </a:lnTo>
                  <a:lnTo>
                    <a:pt x="2912" y="2682"/>
                  </a:lnTo>
                  <a:lnTo>
                    <a:pt x="2850" y="2757"/>
                  </a:lnTo>
                  <a:lnTo>
                    <a:pt x="2785" y="2828"/>
                  </a:lnTo>
                  <a:lnTo>
                    <a:pt x="2715" y="2895"/>
                  </a:lnTo>
                  <a:lnTo>
                    <a:pt x="2640" y="2958"/>
                  </a:lnTo>
                  <a:lnTo>
                    <a:pt x="2562" y="3017"/>
                  </a:lnTo>
                  <a:lnTo>
                    <a:pt x="2482" y="3071"/>
                  </a:lnTo>
                  <a:lnTo>
                    <a:pt x="2398" y="3119"/>
                  </a:lnTo>
                  <a:lnTo>
                    <a:pt x="2310" y="3163"/>
                  </a:lnTo>
                  <a:lnTo>
                    <a:pt x="2221" y="3202"/>
                  </a:lnTo>
                  <a:lnTo>
                    <a:pt x="2128" y="3235"/>
                  </a:lnTo>
                  <a:lnTo>
                    <a:pt x="2033" y="3263"/>
                  </a:lnTo>
                  <a:lnTo>
                    <a:pt x="1935" y="3285"/>
                  </a:lnTo>
                  <a:lnTo>
                    <a:pt x="1836" y="3301"/>
                  </a:lnTo>
                  <a:lnTo>
                    <a:pt x="1735" y="3310"/>
                  </a:lnTo>
                  <a:lnTo>
                    <a:pt x="1632" y="3314"/>
                  </a:lnTo>
                  <a:lnTo>
                    <a:pt x="1529" y="3310"/>
                  </a:lnTo>
                  <a:lnTo>
                    <a:pt x="1427" y="3301"/>
                  </a:lnTo>
                  <a:lnTo>
                    <a:pt x="1328" y="3285"/>
                  </a:lnTo>
                  <a:lnTo>
                    <a:pt x="1231" y="3263"/>
                  </a:lnTo>
                  <a:lnTo>
                    <a:pt x="1135" y="3235"/>
                  </a:lnTo>
                  <a:lnTo>
                    <a:pt x="1043" y="3202"/>
                  </a:lnTo>
                  <a:lnTo>
                    <a:pt x="952" y="3163"/>
                  </a:lnTo>
                  <a:lnTo>
                    <a:pt x="865" y="3119"/>
                  </a:lnTo>
                  <a:lnTo>
                    <a:pt x="781" y="3071"/>
                  </a:lnTo>
                  <a:lnTo>
                    <a:pt x="700" y="3017"/>
                  </a:lnTo>
                  <a:lnTo>
                    <a:pt x="622" y="2958"/>
                  </a:lnTo>
                  <a:lnTo>
                    <a:pt x="549" y="2895"/>
                  </a:lnTo>
                  <a:lnTo>
                    <a:pt x="479" y="2828"/>
                  </a:lnTo>
                  <a:lnTo>
                    <a:pt x="412" y="2757"/>
                  </a:lnTo>
                  <a:lnTo>
                    <a:pt x="350" y="2682"/>
                  </a:lnTo>
                  <a:lnTo>
                    <a:pt x="293" y="2603"/>
                  </a:lnTo>
                  <a:lnTo>
                    <a:pt x="240" y="2520"/>
                  </a:lnTo>
                  <a:lnTo>
                    <a:pt x="192" y="2435"/>
                  </a:lnTo>
                  <a:lnTo>
                    <a:pt x="148" y="2346"/>
                  </a:lnTo>
                  <a:lnTo>
                    <a:pt x="110" y="2255"/>
                  </a:lnTo>
                  <a:lnTo>
                    <a:pt x="78" y="2161"/>
                  </a:lnTo>
                  <a:lnTo>
                    <a:pt x="50" y="2064"/>
                  </a:lnTo>
                  <a:lnTo>
                    <a:pt x="29" y="1966"/>
                  </a:lnTo>
                  <a:lnTo>
                    <a:pt x="13" y="1864"/>
                  </a:lnTo>
                  <a:lnTo>
                    <a:pt x="3" y="1762"/>
                  </a:lnTo>
                  <a:lnTo>
                    <a:pt x="0" y="1657"/>
                  </a:lnTo>
                  <a:lnTo>
                    <a:pt x="3" y="1552"/>
                  </a:lnTo>
                  <a:lnTo>
                    <a:pt x="13" y="1450"/>
                  </a:lnTo>
                  <a:lnTo>
                    <a:pt x="29" y="1348"/>
                  </a:lnTo>
                  <a:lnTo>
                    <a:pt x="50" y="1250"/>
                  </a:lnTo>
                  <a:lnTo>
                    <a:pt x="78" y="1153"/>
                  </a:lnTo>
                  <a:lnTo>
                    <a:pt x="110" y="1059"/>
                  </a:lnTo>
                  <a:lnTo>
                    <a:pt x="148" y="968"/>
                  </a:lnTo>
                  <a:lnTo>
                    <a:pt x="192" y="879"/>
                  </a:lnTo>
                  <a:lnTo>
                    <a:pt x="240" y="794"/>
                  </a:lnTo>
                  <a:lnTo>
                    <a:pt x="293" y="711"/>
                  </a:lnTo>
                  <a:lnTo>
                    <a:pt x="350" y="632"/>
                  </a:lnTo>
                  <a:lnTo>
                    <a:pt x="412" y="557"/>
                  </a:lnTo>
                  <a:lnTo>
                    <a:pt x="479" y="486"/>
                  </a:lnTo>
                  <a:lnTo>
                    <a:pt x="549" y="418"/>
                  </a:lnTo>
                  <a:lnTo>
                    <a:pt x="622" y="356"/>
                  </a:lnTo>
                  <a:lnTo>
                    <a:pt x="700" y="297"/>
                  </a:lnTo>
                  <a:lnTo>
                    <a:pt x="781" y="243"/>
                  </a:lnTo>
                  <a:lnTo>
                    <a:pt x="865" y="195"/>
                  </a:lnTo>
                  <a:lnTo>
                    <a:pt x="952" y="151"/>
                  </a:lnTo>
                  <a:lnTo>
                    <a:pt x="1043" y="112"/>
                  </a:lnTo>
                  <a:lnTo>
                    <a:pt x="1135" y="79"/>
                  </a:lnTo>
                  <a:lnTo>
                    <a:pt x="1231" y="51"/>
                  </a:lnTo>
                  <a:lnTo>
                    <a:pt x="1328" y="29"/>
                  </a:lnTo>
                  <a:lnTo>
                    <a:pt x="1427" y="13"/>
                  </a:lnTo>
                  <a:lnTo>
                    <a:pt x="1529" y="4"/>
                  </a:lnTo>
                  <a:lnTo>
                    <a:pt x="16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sp>
        <p:nvSpPr>
          <p:cNvPr id="35" name="Rectangle: Rounded Corners 27">
            <a:extLst>
              <a:ext uri="{FF2B5EF4-FFF2-40B4-BE49-F238E27FC236}">
                <a16:creationId xmlns:a16="http://schemas.microsoft.com/office/drawing/2014/main" id="{CA3E4E6B-9A34-1548-82A9-9E2EABF8A0A9}"/>
              </a:ext>
            </a:extLst>
          </p:cNvPr>
          <p:cNvSpPr/>
          <p:nvPr/>
        </p:nvSpPr>
        <p:spPr>
          <a:xfrm>
            <a:off x="1484510" y="4221322"/>
            <a:ext cx="1457205" cy="352046"/>
          </a:xfrm>
          <a:prstGeom prst="roundRect">
            <a:avLst/>
          </a:prstGeom>
          <a:solidFill>
            <a:srgbClr val="24519C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ED1D19-C263-1341-98E0-BD55E4C3C9B8}"/>
              </a:ext>
            </a:extLst>
          </p:cNvPr>
          <p:cNvSpPr txBox="1"/>
          <p:nvPr/>
        </p:nvSpPr>
        <p:spPr>
          <a:xfrm>
            <a:off x="1606778" y="4152407"/>
            <a:ext cx="1306344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dirty="0">
                <a:solidFill>
                  <a:schemeClr val="accent5"/>
                </a:solidFill>
                <a:latin typeface="Montserrat" pitchFamily="2" charset="77"/>
                <a:ea typeface="Source Sans Pro" panose="020B0503030403020204" pitchFamily="34" charset="0"/>
              </a:rPr>
              <a:t>2022. 09. 21.</a:t>
            </a:r>
            <a:endParaRPr lang="en-US" sz="1400" dirty="0">
              <a:solidFill>
                <a:schemeClr val="accent5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32" name="Rectangle: Rounded Corners 27">
            <a:extLst>
              <a:ext uri="{FF2B5EF4-FFF2-40B4-BE49-F238E27FC236}">
                <a16:creationId xmlns:a16="http://schemas.microsoft.com/office/drawing/2014/main" id="{39096642-4446-A146-BD32-67234AB4FC04}"/>
              </a:ext>
            </a:extLst>
          </p:cNvPr>
          <p:cNvSpPr/>
          <p:nvPr/>
        </p:nvSpPr>
        <p:spPr>
          <a:xfrm>
            <a:off x="1481354" y="6024334"/>
            <a:ext cx="3409960" cy="5090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AD606-58E4-E145-BF9C-CC8E73193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209" y="6094967"/>
            <a:ext cx="508718" cy="367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DAE6D-66F2-B641-862C-D731D7C5B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715" y="6173279"/>
            <a:ext cx="1184077" cy="2111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6D3B353-18D8-B64D-97E1-193A19C05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778" y="6183188"/>
            <a:ext cx="1184077" cy="1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1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8D55F7-F531-F144-9BD1-2D8D543E3F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1" t="19728" r="250" b="4999"/>
          <a:stretch/>
        </p:blipFill>
        <p:spPr>
          <a:xfrm>
            <a:off x="6095999" y="1509713"/>
            <a:ext cx="4636051" cy="3839031"/>
          </a:xfrm>
          <a:noFill/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F850307-ECFE-4D65-B154-B05A6114792F}"/>
              </a:ext>
            </a:extLst>
          </p:cNvPr>
          <p:cNvSpPr/>
          <p:nvPr/>
        </p:nvSpPr>
        <p:spPr>
          <a:xfrm>
            <a:off x="1360046" y="1509255"/>
            <a:ext cx="4735953" cy="3839490"/>
          </a:xfrm>
          <a:custGeom>
            <a:avLst/>
            <a:gdLst>
              <a:gd name="connsiteX0" fmla="*/ 320329 w 4735953"/>
              <a:gd name="connsiteY0" fmla="*/ 0 h 3839490"/>
              <a:gd name="connsiteX1" fmla="*/ 4735953 w 4735953"/>
              <a:gd name="connsiteY1" fmla="*/ 0 h 3839490"/>
              <a:gd name="connsiteX2" fmla="*/ 4735953 w 4735953"/>
              <a:gd name="connsiteY2" fmla="*/ 3839490 h 3839490"/>
              <a:gd name="connsiteX3" fmla="*/ 320329 w 4735953"/>
              <a:gd name="connsiteY3" fmla="*/ 3839490 h 3839490"/>
              <a:gd name="connsiteX4" fmla="*/ 0 w 4735953"/>
              <a:gd name="connsiteY4" fmla="*/ 3519161 h 3839490"/>
              <a:gd name="connsiteX5" fmla="*/ 0 w 4735953"/>
              <a:gd name="connsiteY5" fmla="*/ 320329 h 3839490"/>
              <a:gd name="connsiteX6" fmla="*/ 320329 w 4735953"/>
              <a:gd name="connsiteY6" fmla="*/ 0 h 3839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5953" h="3839490">
                <a:moveTo>
                  <a:pt x="320329" y="0"/>
                </a:moveTo>
                <a:lnTo>
                  <a:pt x="4735953" y="0"/>
                </a:lnTo>
                <a:lnTo>
                  <a:pt x="4735953" y="3839490"/>
                </a:lnTo>
                <a:lnTo>
                  <a:pt x="320329" y="3839490"/>
                </a:lnTo>
                <a:cubicBezTo>
                  <a:pt x="143416" y="3839490"/>
                  <a:pt x="0" y="3696074"/>
                  <a:pt x="0" y="3519161"/>
                </a:cubicBezTo>
                <a:lnTo>
                  <a:pt x="0" y="320329"/>
                </a:lnTo>
                <a:cubicBezTo>
                  <a:pt x="0" y="143416"/>
                  <a:pt x="143416" y="0"/>
                  <a:pt x="320329" y="0"/>
                </a:cubicBezTo>
                <a:close/>
              </a:path>
            </a:pathLst>
          </a:cu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E600A-219D-48DA-BCC1-F10EC5259A0C}"/>
              </a:ext>
            </a:extLst>
          </p:cNvPr>
          <p:cNvSpPr txBox="1"/>
          <p:nvPr/>
        </p:nvSpPr>
        <p:spPr>
          <a:xfrm>
            <a:off x="1500704" y="1764835"/>
            <a:ext cx="4454635" cy="3287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solidFill>
                  <a:schemeClr val="accent5"/>
                </a:solidFill>
                <a:latin typeface="Montserrat" pitchFamily="2" charset="77"/>
                <a:ea typeface="Times New Roman" panose="02020603050405020304" pitchFamily="18" charset="0"/>
              </a:rPr>
              <a:t>A változás tehát elkezdődött. </a:t>
            </a:r>
            <a:r>
              <a:rPr lang="hu-HU" sz="1400" dirty="0">
                <a:solidFill>
                  <a:schemeClr val="accent5"/>
                </a:solidFill>
                <a:latin typeface="Montserrat" pitchFamily="2" charset="77"/>
                <a:ea typeface="Times New Roman" panose="02020603050405020304" pitchFamily="18" charset="0"/>
              </a:rPr>
              <a:t>Nem csak az újautós értéklánc fog átalakulni ahhoz képest, ahogy ma ismerjük, hanem a használt autós is. 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chemeClr val="accent5"/>
                </a:solidFill>
                <a:latin typeface="Montserrat" pitchFamily="2" charset="77"/>
                <a:ea typeface="Times New Roman" panose="02020603050405020304" pitchFamily="18" charset="0"/>
              </a:rPr>
              <a:t>Új szereplők fogják új módokon támogatni az értékesítést – a kereskedések számára az pedig már mindegy, hogy </a:t>
            </a:r>
            <a:r>
              <a:rPr lang="hu-HU" sz="1400" b="1" dirty="0">
                <a:solidFill>
                  <a:schemeClr val="accent5"/>
                </a:solidFill>
                <a:latin typeface="Montserrat" pitchFamily="2" charset="77"/>
                <a:ea typeface="Times New Roman" panose="02020603050405020304" pitchFamily="18" charset="0"/>
              </a:rPr>
              <a:t>nagy globális szereplők hazai leányai, regionális vállalatok, vagy magyar szereplő(k)</a:t>
            </a:r>
            <a:r>
              <a:rPr lang="hu-HU" sz="1400" dirty="0">
                <a:solidFill>
                  <a:schemeClr val="accent5"/>
                </a:solidFill>
                <a:latin typeface="Montserrat" pitchFamily="2" charset="77"/>
                <a:ea typeface="Times New Roman" panose="02020603050405020304" pitchFamily="18" charset="0"/>
              </a:rPr>
              <a:t> lesznek a szolgáltatók (esetleg ezek valamilyen kombinációja, lásd Booking.com / Szállás.hu).</a:t>
            </a:r>
            <a:endParaRPr lang="id-ID" sz="1400" dirty="0">
              <a:solidFill>
                <a:schemeClr val="accent5"/>
              </a:solidFill>
              <a:latin typeface="Montserrat" pitchFamily="2" charset="77"/>
              <a:ea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3E31E63-49AD-B348-E386-3B1AAB67B02B}"/>
              </a:ext>
            </a:extLst>
          </p:cNvPr>
          <p:cNvSpPr/>
          <p:nvPr/>
        </p:nvSpPr>
        <p:spPr>
          <a:xfrm>
            <a:off x="6095998" y="3852073"/>
            <a:ext cx="4635063" cy="1496671"/>
          </a:xfrm>
          <a:custGeom>
            <a:avLst/>
            <a:gdLst>
              <a:gd name="connsiteX0" fmla="*/ 1847 w 4635063"/>
              <a:gd name="connsiteY0" fmla="*/ 0 h 1780040"/>
              <a:gd name="connsiteX1" fmla="*/ 4319658 w 4635063"/>
              <a:gd name="connsiteY1" fmla="*/ 0 h 1780040"/>
              <a:gd name="connsiteX2" fmla="*/ 4635063 w 4635063"/>
              <a:gd name="connsiteY2" fmla="*/ 315405 h 1780040"/>
              <a:gd name="connsiteX3" fmla="*/ 4635063 w 4635063"/>
              <a:gd name="connsiteY3" fmla="*/ 1464635 h 1780040"/>
              <a:gd name="connsiteX4" fmla="*/ 4319658 w 4635063"/>
              <a:gd name="connsiteY4" fmla="*/ 1780040 h 1780040"/>
              <a:gd name="connsiteX5" fmla="*/ 1847 w 4635063"/>
              <a:gd name="connsiteY5" fmla="*/ 1780040 h 1780040"/>
              <a:gd name="connsiteX6" fmla="*/ 0 w 4635063"/>
              <a:gd name="connsiteY6" fmla="*/ 1779854 h 1780040"/>
              <a:gd name="connsiteX7" fmla="*/ 0 w 4635063"/>
              <a:gd name="connsiteY7" fmla="*/ 186 h 1780040"/>
              <a:gd name="connsiteX8" fmla="*/ 1847 w 4635063"/>
              <a:gd name="connsiteY8" fmla="*/ 0 h 178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5063" h="1780040">
                <a:moveTo>
                  <a:pt x="1847" y="0"/>
                </a:moveTo>
                <a:lnTo>
                  <a:pt x="4319658" y="0"/>
                </a:lnTo>
                <a:cubicBezTo>
                  <a:pt x="4493851" y="0"/>
                  <a:pt x="4635063" y="141212"/>
                  <a:pt x="4635063" y="315405"/>
                </a:cubicBezTo>
                <a:lnTo>
                  <a:pt x="4635063" y="1464635"/>
                </a:lnTo>
                <a:cubicBezTo>
                  <a:pt x="4635063" y="1638828"/>
                  <a:pt x="4493851" y="1780040"/>
                  <a:pt x="4319658" y="1780040"/>
                </a:cubicBezTo>
                <a:lnTo>
                  <a:pt x="1847" y="1780040"/>
                </a:lnTo>
                <a:lnTo>
                  <a:pt x="0" y="1779854"/>
                </a:lnTo>
                <a:lnTo>
                  <a:pt x="0" y="186"/>
                </a:lnTo>
                <a:lnTo>
                  <a:pt x="1847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74688"/>
                </a:schemeClr>
              </a:gs>
              <a:gs pos="9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E0DB6B-58F2-A24A-88AB-24CDEAA791B5}"/>
              </a:ext>
            </a:extLst>
          </p:cNvPr>
          <p:cNvSpPr txBox="1"/>
          <p:nvPr/>
        </p:nvSpPr>
        <p:spPr>
          <a:xfrm>
            <a:off x="506270" y="449406"/>
            <a:ext cx="1373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rgbClr val="24519C"/>
                </a:solidFill>
                <a:latin typeface="Montserrat" pitchFamily="2" charset="77"/>
              </a:rPr>
              <a:t>Konklúzió</a:t>
            </a:r>
            <a:endParaRPr lang="en-ID" sz="1000" dirty="0">
              <a:solidFill>
                <a:srgbClr val="24519C"/>
              </a:solidFill>
              <a:latin typeface="Montserrat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314221-304E-8E4C-A894-FF3D14132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140" y="545318"/>
            <a:ext cx="1184077" cy="191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CA9941-DD5F-6D42-BCBC-3A3150F97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185" y="510286"/>
            <a:ext cx="361577" cy="2614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008E14-32BC-4AB8-ADBD-E75285D0B22F}"/>
              </a:ext>
            </a:extLst>
          </p:cNvPr>
          <p:cNvSpPr txBox="1"/>
          <p:nvPr/>
        </p:nvSpPr>
        <p:spPr>
          <a:xfrm>
            <a:off x="6236657" y="4247857"/>
            <a:ext cx="3985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latin typeface="Montserrat SemiBold" pitchFamily="2" charset="77"/>
              </a:rPr>
              <a:t>A VÁLTOZÁS ITT VAN A KÜSZÖBÖN…</a:t>
            </a:r>
            <a:endParaRPr lang="en-ID" sz="2800" b="1" dirty="0">
              <a:solidFill>
                <a:srgbClr val="24519C"/>
              </a:solidFill>
              <a:latin typeface="Montserrat SemiBol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5E84C1-B30C-2F44-BEA9-A74C9C9EA9D3}"/>
              </a:ext>
            </a:extLst>
          </p:cNvPr>
          <p:cNvSpPr txBox="1"/>
          <p:nvPr/>
        </p:nvSpPr>
        <p:spPr>
          <a:xfrm>
            <a:off x="11203199" y="6117011"/>
            <a:ext cx="652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24519C"/>
                </a:solidFill>
                <a:latin typeface="Montserrat" pitchFamily="2" charset="77"/>
              </a:rPr>
              <a:t>0</a:t>
            </a:r>
            <a:fld id="{4D6966D1-A6AB-4978-81E4-2FC269DB8910}" type="slidenum">
              <a:rPr lang="en-US" sz="1600" smtClean="0">
                <a:solidFill>
                  <a:srgbClr val="24519C"/>
                </a:solidFill>
                <a:latin typeface="Montserrat" pitchFamily="2" charset="77"/>
              </a:rPr>
              <a:pPr algn="r"/>
              <a:t>10</a:t>
            </a:fld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/</a:t>
            </a:r>
            <a:r>
              <a:rPr lang="en-US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27</a:t>
            </a:r>
            <a:endParaRPr lang="en-ID" sz="1100" dirty="0">
              <a:solidFill>
                <a:schemeClr val="accent6">
                  <a:lumMod val="20000"/>
                  <a:lumOff val="8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8245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E0E600A-219D-48DA-BCC1-F10EC5259A0C}"/>
              </a:ext>
            </a:extLst>
          </p:cNvPr>
          <p:cNvSpPr txBox="1"/>
          <p:nvPr/>
        </p:nvSpPr>
        <p:spPr>
          <a:xfrm>
            <a:off x="1500704" y="1764835"/>
            <a:ext cx="4454635" cy="3287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solidFill>
                  <a:schemeClr val="accent5"/>
                </a:solidFill>
                <a:latin typeface="Montserrat" pitchFamily="2" charset="77"/>
                <a:ea typeface="Times New Roman" panose="02020603050405020304" pitchFamily="18" charset="0"/>
              </a:rPr>
              <a:t>A változás tehát elkezdődött. </a:t>
            </a:r>
            <a:r>
              <a:rPr lang="hu-HU" sz="1400" dirty="0">
                <a:solidFill>
                  <a:schemeClr val="accent5"/>
                </a:solidFill>
                <a:latin typeface="Montserrat" pitchFamily="2" charset="77"/>
                <a:ea typeface="Times New Roman" panose="02020603050405020304" pitchFamily="18" charset="0"/>
              </a:rPr>
              <a:t>Nem csak az újautós értéklánc fog átalakulni ahhoz képest, ahogy ma ismerjük, hanem a használt autós is. 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chemeClr val="accent5"/>
                </a:solidFill>
                <a:latin typeface="Montserrat" pitchFamily="2" charset="77"/>
                <a:ea typeface="Times New Roman" panose="02020603050405020304" pitchFamily="18" charset="0"/>
              </a:rPr>
              <a:t>Új szereplők fogják új módokon támogatni az értékesítést – a kereskedések számra az pedig már mindegy, hogy </a:t>
            </a:r>
            <a:r>
              <a:rPr lang="hu-HU" sz="1400" b="1" dirty="0">
                <a:solidFill>
                  <a:schemeClr val="accent5"/>
                </a:solidFill>
                <a:latin typeface="Montserrat" pitchFamily="2" charset="77"/>
                <a:ea typeface="Times New Roman" panose="02020603050405020304" pitchFamily="18" charset="0"/>
              </a:rPr>
              <a:t>nagy globális szereplők hazai leányai, regionális vállalatok, vagy magyar szereplő(k)</a:t>
            </a:r>
            <a:r>
              <a:rPr lang="hu-HU" sz="1400" dirty="0">
                <a:solidFill>
                  <a:schemeClr val="accent5"/>
                </a:solidFill>
                <a:latin typeface="Montserrat" pitchFamily="2" charset="77"/>
                <a:ea typeface="Times New Roman" panose="02020603050405020304" pitchFamily="18" charset="0"/>
              </a:rPr>
              <a:t> lesznek a szolgáltatók (esetleg ezek valamilyen kombinációja, lásd Booking.com / Szállás.hu).</a:t>
            </a:r>
            <a:endParaRPr lang="id-ID" sz="1400" dirty="0">
              <a:solidFill>
                <a:schemeClr val="accent5"/>
              </a:solidFill>
              <a:latin typeface="Montserrat" pitchFamily="2" charset="77"/>
              <a:ea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3E31E63-49AD-B348-E386-3B1AAB67B02B}"/>
              </a:ext>
            </a:extLst>
          </p:cNvPr>
          <p:cNvSpPr/>
          <p:nvPr/>
        </p:nvSpPr>
        <p:spPr>
          <a:xfrm>
            <a:off x="3123157" y="4958894"/>
            <a:ext cx="4635063" cy="1496671"/>
          </a:xfrm>
          <a:custGeom>
            <a:avLst/>
            <a:gdLst>
              <a:gd name="connsiteX0" fmla="*/ 1847 w 4635063"/>
              <a:gd name="connsiteY0" fmla="*/ 0 h 1780040"/>
              <a:gd name="connsiteX1" fmla="*/ 4319658 w 4635063"/>
              <a:gd name="connsiteY1" fmla="*/ 0 h 1780040"/>
              <a:gd name="connsiteX2" fmla="*/ 4635063 w 4635063"/>
              <a:gd name="connsiteY2" fmla="*/ 315405 h 1780040"/>
              <a:gd name="connsiteX3" fmla="*/ 4635063 w 4635063"/>
              <a:gd name="connsiteY3" fmla="*/ 1464635 h 1780040"/>
              <a:gd name="connsiteX4" fmla="*/ 4319658 w 4635063"/>
              <a:gd name="connsiteY4" fmla="*/ 1780040 h 1780040"/>
              <a:gd name="connsiteX5" fmla="*/ 1847 w 4635063"/>
              <a:gd name="connsiteY5" fmla="*/ 1780040 h 1780040"/>
              <a:gd name="connsiteX6" fmla="*/ 0 w 4635063"/>
              <a:gd name="connsiteY6" fmla="*/ 1779854 h 1780040"/>
              <a:gd name="connsiteX7" fmla="*/ 0 w 4635063"/>
              <a:gd name="connsiteY7" fmla="*/ 186 h 1780040"/>
              <a:gd name="connsiteX8" fmla="*/ 1847 w 4635063"/>
              <a:gd name="connsiteY8" fmla="*/ 0 h 178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5063" h="1780040">
                <a:moveTo>
                  <a:pt x="1847" y="0"/>
                </a:moveTo>
                <a:lnTo>
                  <a:pt x="4319658" y="0"/>
                </a:lnTo>
                <a:cubicBezTo>
                  <a:pt x="4493851" y="0"/>
                  <a:pt x="4635063" y="141212"/>
                  <a:pt x="4635063" y="315405"/>
                </a:cubicBezTo>
                <a:lnTo>
                  <a:pt x="4635063" y="1464635"/>
                </a:lnTo>
                <a:cubicBezTo>
                  <a:pt x="4635063" y="1638828"/>
                  <a:pt x="4493851" y="1780040"/>
                  <a:pt x="4319658" y="1780040"/>
                </a:cubicBezTo>
                <a:lnTo>
                  <a:pt x="1847" y="1780040"/>
                </a:lnTo>
                <a:lnTo>
                  <a:pt x="0" y="1779854"/>
                </a:lnTo>
                <a:lnTo>
                  <a:pt x="0" y="186"/>
                </a:lnTo>
                <a:lnTo>
                  <a:pt x="1847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74688"/>
                </a:schemeClr>
              </a:gs>
              <a:gs pos="9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E0DB6B-58F2-A24A-88AB-24CDEAA791B5}"/>
              </a:ext>
            </a:extLst>
          </p:cNvPr>
          <p:cNvSpPr txBox="1"/>
          <p:nvPr/>
        </p:nvSpPr>
        <p:spPr>
          <a:xfrm>
            <a:off x="506270" y="449406"/>
            <a:ext cx="1373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rgbClr val="24519C"/>
                </a:solidFill>
                <a:latin typeface="Montserrat" pitchFamily="2" charset="77"/>
              </a:rPr>
              <a:t>A jövő</a:t>
            </a:r>
            <a:endParaRPr lang="en-ID" sz="1000" dirty="0">
              <a:solidFill>
                <a:srgbClr val="24519C"/>
              </a:solidFill>
              <a:latin typeface="Montserrat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314221-304E-8E4C-A894-FF3D14132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140" y="545318"/>
            <a:ext cx="1184077" cy="191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CA9941-DD5F-6D42-BCBC-3A3150F97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185" y="510286"/>
            <a:ext cx="361577" cy="2614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008E14-32BC-4AB8-ADBD-E75285D0B22F}"/>
              </a:ext>
            </a:extLst>
          </p:cNvPr>
          <p:cNvSpPr txBox="1"/>
          <p:nvPr/>
        </p:nvSpPr>
        <p:spPr>
          <a:xfrm>
            <a:off x="4270351" y="4322823"/>
            <a:ext cx="3985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latin typeface="Montserrat SemiBold" pitchFamily="2" charset="77"/>
              </a:rPr>
              <a:t>A VÁLTOZÁS ITT VAN A KÜSZÖBÖN…</a:t>
            </a:r>
            <a:endParaRPr lang="en-ID" sz="2800" b="1" dirty="0">
              <a:solidFill>
                <a:srgbClr val="24519C"/>
              </a:solidFill>
              <a:latin typeface="Montserrat SemiBol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5E84C1-B30C-2F44-BEA9-A74C9C9EA9D3}"/>
              </a:ext>
            </a:extLst>
          </p:cNvPr>
          <p:cNvSpPr txBox="1"/>
          <p:nvPr/>
        </p:nvSpPr>
        <p:spPr>
          <a:xfrm>
            <a:off x="11203199" y="6117011"/>
            <a:ext cx="652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24519C"/>
                </a:solidFill>
                <a:latin typeface="Montserrat" pitchFamily="2" charset="77"/>
              </a:rPr>
              <a:t>0</a:t>
            </a:r>
            <a:fld id="{4D6966D1-A6AB-4978-81E4-2FC269DB8910}" type="slidenum">
              <a:rPr lang="en-US" sz="1600" smtClean="0">
                <a:solidFill>
                  <a:srgbClr val="24519C"/>
                </a:solidFill>
                <a:latin typeface="Montserrat" pitchFamily="2" charset="77"/>
              </a:rPr>
              <a:pPr algn="r"/>
              <a:t>11</a:t>
            </a:fld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/</a:t>
            </a:r>
            <a:r>
              <a:rPr lang="en-US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27</a:t>
            </a:r>
            <a:endParaRPr lang="en-ID" sz="1100" dirty="0">
              <a:solidFill>
                <a:schemeClr val="accent6">
                  <a:lumMod val="20000"/>
                  <a:lumOff val="80000"/>
                </a:schemeClr>
              </a:solidFill>
              <a:latin typeface="Montserrat" pitchFamily="2" charset="77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C311AFD-1DBC-4394-C160-9EB5BAFCE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934" y="2697640"/>
            <a:ext cx="8368167" cy="135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62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24">
            <a:extLst>
              <a:ext uri="{FF2B5EF4-FFF2-40B4-BE49-F238E27FC236}">
                <a16:creationId xmlns:a16="http://schemas.microsoft.com/office/drawing/2014/main" id="{EF30BF33-7769-094E-BD97-F57535C75317}"/>
              </a:ext>
            </a:extLst>
          </p:cNvPr>
          <p:cNvSpPr>
            <a:spLocks/>
          </p:cNvSpPr>
          <p:nvPr/>
        </p:nvSpPr>
        <p:spPr>
          <a:xfrm>
            <a:off x="3288005" y="4552705"/>
            <a:ext cx="5615990" cy="1764548"/>
          </a:xfrm>
          <a:custGeom>
            <a:avLst/>
            <a:gdLst/>
            <a:ahLst/>
            <a:cxnLst/>
            <a:rect l="l" t="t" r="r" b="b"/>
            <a:pathLst>
              <a:path w="2383489" h="748894">
                <a:moveTo>
                  <a:pt x="904714" y="153791"/>
                </a:moveTo>
                <a:cubicBezTo>
                  <a:pt x="848249" y="153791"/>
                  <a:pt x="809059" y="172550"/>
                  <a:pt x="787142" y="210069"/>
                </a:cubicBezTo>
                <a:cubicBezTo>
                  <a:pt x="765225" y="247588"/>
                  <a:pt x="754266" y="302381"/>
                  <a:pt x="754266" y="374447"/>
                </a:cubicBezTo>
                <a:cubicBezTo>
                  <a:pt x="754266" y="446513"/>
                  <a:pt x="765225" y="501305"/>
                  <a:pt x="787142" y="538824"/>
                </a:cubicBezTo>
                <a:cubicBezTo>
                  <a:pt x="809059" y="576343"/>
                  <a:pt x="848249" y="595103"/>
                  <a:pt x="904714" y="595103"/>
                </a:cubicBezTo>
                <a:cubicBezTo>
                  <a:pt x="961178" y="595103"/>
                  <a:pt x="1000368" y="576343"/>
                  <a:pt x="1022285" y="538824"/>
                </a:cubicBezTo>
                <a:cubicBezTo>
                  <a:pt x="1044202" y="501305"/>
                  <a:pt x="1055161" y="446513"/>
                  <a:pt x="1055161" y="374447"/>
                </a:cubicBezTo>
                <a:cubicBezTo>
                  <a:pt x="1055161" y="302381"/>
                  <a:pt x="1044202" y="247588"/>
                  <a:pt x="1022285" y="210069"/>
                </a:cubicBezTo>
                <a:cubicBezTo>
                  <a:pt x="1000368" y="172550"/>
                  <a:pt x="961178" y="153791"/>
                  <a:pt x="904714" y="153791"/>
                </a:cubicBezTo>
                <a:close/>
                <a:moveTo>
                  <a:pt x="2119370" y="0"/>
                </a:moveTo>
                <a:cubicBezTo>
                  <a:pt x="2203323" y="0"/>
                  <a:pt x="2267217" y="21174"/>
                  <a:pt x="2311051" y="63522"/>
                </a:cubicBezTo>
                <a:cubicBezTo>
                  <a:pt x="2354885" y="105870"/>
                  <a:pt x="2376802" y="165306"/>
                  <a:pt x="2376802" y="241830"/>
                </a:cubicBezTo>
                <a:cubicBezTo>
                  <a:pt x="2376802" y="284921"/>
                  <a:pt x="2366772" y="322254"/>
                  <a:pt x="2346713" y="353830"/>
                </a:cubicBezTo>
                <a:cubicBezTo>
                  <a:pt x="2326653" y="385405"/>
                  <a:pt x="2296563" y="418652"/>
                  <a:pt x="2256444" y="453571"/>
                </a:cubicBezTo>
                <a:cubicBezTo>
                  <a:pt x="2226726" y="478831"/>
                  <a:pt x="2200166" y="502048"/>
                  <a:pt x="2176763" y="523222"/>
                </a:cubicBezTo>
                <a:cubicBezTo>
                  <a:pt x="2153360" y="544397"/>
                  <a:pt x="2133486" y="566871"/>
                  <a:pt x="2117141" y="590645"/>
                </a:cubicBezTo>
                <a:lnTo>
                  <a:pt x="2383489" y="590645"/>
                </a:lnTo>
                <a:lnTo>
                  <a:pt x="2383489" y="728834"/>
                </a:lnTo>
                <a:lnTo>
                  <a:pt x="1876425" y="728834"/>
                </a:lnTo>
                <a:lnTo>
                  <a:pt x="1876425" y="645252"/>
                </a:lnTo>
                <a:cubicBezTo>
                  <a:pt x="1896485" y="603647"/>
                  <a:pt x="1922302" y="566499"/>
                  <a:pt x="1953878" y="533809"/>
                </a:cubicBezTo>
                <a:cubicBezTo>
                  <a:pt x="1985453" y="501120"/>
                  <a:pt x="2019815" y="468058"/>
                  <a:pt x="2056962" y="434626"/>
                </a:cubicBezTo>
                <a:cubicBezTo>
                  <a:pt x="2091138" y="403422"/>
                  <a:pt x="2118255" y="378533"/>
                  <a:pt x="2138315" y="359959"/>
                </a:cubicBezTo>
                <a:cubicBezTo>
                  <a:pt x="2158375" y="341385"/>
                  <a:pt x="2172677" y="323555"/>
                  <a:pt x="2181221" y="306467"/>
                </a:cubicBezTo>
                <a:cubicBezTo>
                  <a:pt x="2189765" y="289379"/>
                  <a:pt x="2194036" y="268948"/>
                  <a:pt x="2194036" y="245173"/>
                </a:cubicBezTo>
                <a:cubicBezTo>
                  <a:pt x="2194036" y="184252"/>
                  <a:pt x="2154660" y="153791"/>
                  <a:pt x="2075907" y="153791"/>
                </a:cubicBezTo>
                <a:cubicBezTo>
                  <a:pt x="2045447" y="153791"/>
                  <a:pt x="2015357" y="157320"/>
                  <a:pt x="1985639" y="164378"/>
                </a:cubicBezTo>
                <a:cubicBezTo>
                  <a:pt x="1955921" y="171436"/>
                  <a:pt x="1927689" y="180165"/>
                  <a:pt x="1900943" y="190567"/>
                </a:cubicBezTo>
                <a:lnTo>
                  <a:pt x="1900943" y="35661"/>
                </a:lnTo>
                <a:cubicBezTo>
                  <a:pt x="1929918" y="25260"/>
                  <a:pt x="1963908" y="16716"/>
                  <a:pt x="2002913" y="10030"/>
                </a:cubicBezTo>
                <a:cubicBezTo>
                  <a:pt x="2041917" y="3343"/>
                  <a:pt x="2080737" y="0"/>
                  <a:pt x="2119370" y="0"/>
                </a:cubicBezTo>
                <a:close/>
                <a:moveTo>
                  <a:pt x="1547870" y="0"/>
                </a:moveTo>
                <a:cubicBezTo>
                  <a:pt x="1631823" y="0"/>
                  <a:pt x="1695717" y="21174"/>
                  <a:pt x="1739551" y="63522"/>
                </a:cubicBezTo>
                <a:cubicBezTo>
                  <a:pt x="1783385" y="105870"/>
                  <a:pt x="1805302" y="165306"/>
                  <a:pt x="1805302" y="241830"/>
                </a:cubicBezTo>
                <a:cubicBezTo>
                  <a:pt x="1805302" y="284921"/>
                  <a:pt x="1795272" y="322254"/>
                  <a:pt x="1775213" y="353830"/>
                </a:cubicBezTo>
                <a:cubicBezTo>
                  <a:pt x="1755153" y="385405"/>
                  <a:pt x="1725063" y="418652"/>
                  <a:pt x="1684944" y="453571"/>
                </a:cubicBezTo>
                <a:cubicBezTo>
                  <a:pt x="1655226" y="478831"/>
                  <a:pt x="1628666" y="502048"/>
                  <a:pt x="1605263" y="523222"/>
                </a:cubicBezTo>
                <a:cubicBezTo>
                  <a:pt x="1581860" y="544397"/>
                  <a:pt x="1561986" y="566871"/>
                  <a:pt x="1545641" y="590645"/>
                </a:cubicBezTo>
                <a:lnTo>
                  <a:pt x="1811989" y="590645"/>
                </a:lnTo>
                <a:lnTo>
                  <a:pt x="1811989" y="728834"/>
                </a:lnTo>
                <a:lnTo>
                  <a:pt x="1304925" y="728834"/>
                </a:lnTo>
                <a:lnTo>
                  <a:pt x="1304925" y="645252"/>
                </a:lnTo>
                <a:cubicBezTo>
                  <a:pt x="1324985" y="603647"/>
                  <a:pt x="1350803" y="566499"/>
                  <a:pt x="1382378" y="533809"/>
                </a:cubicBezTo>
                <a:cubicBezTo>
                  <a:pt x="1413953" y="501120"/>
                  <a:pt x="1448315" y="468058"/>
                  <a:pt x="1485462" y="434626"/>
                </a:cubicBezTo>
                <a:cubicBezTo>
                  <a:pt x="1519638" y="403422"/>
                  <a:pt x="1546755" y="378533"/>
                  <a:pt x="1566815" y="359959"/>
                </a:cubicBezTo>
                <a:cubicBezTo>
                  <a:pt x="1586875" y="341385"/>
                  <a:pt x="1601177" y="323555"/>
                  <a:pt x="1609720" y="306467"/>
                </a:cubicBezTo>
                <a:cubicBezTo>
                  <a:pt x="1618264" y="289379"/>
                  <a:pt x="1622536" y="268948"/>
                  <a:pt x="1622536" y="245173"/>
                </a:cubicBezTo>
                <a:cubicBezTo>
                  <a:pt x="1622536" y="184252"/>
                  <a:pt x="1583160" y="153791"/>
                  <a:pt x="1504407" y="153791"/>
                </a:cubicBezTo>
                <a:cubicBezTo>
                  <a:pt x="1473946" y="153791"/>
                  <a:pt x="1443857" y="157320"/>
                  <a:pt x="1414139" y="164378"/>
                </a:cubicBezTo>
                <a:cubicBezTo>
                  <a:pt x="1384421" y="171436"/>
                  <a:pt x="1356189" y="180165"/>
                  <a:pt x="1329443" y="190567"/>
                </a:cubicBezTo>
                <a:lnTo>
                  <a:pt x="1329443" y="35661"/>
                </a:lnTo>
                <a:cubicBezTo>
                  <a:pt x="1358418" y="25260"/>
                  <a:pt x="1392408" y="16716"/>
                  <a:pt x="1431413" y="10030"/>
                </a:cubicBezTo>
                <a:cubicBezTo>
                  <a:pt x="1470417" y="3343"/>
                  <a:pt x="1509237" y="0"/>
                  <a:pt x="1547870" y="0"/>
                </a:cubicBezTo>
                <a:close/>
                <a:moveTo>
                  <a:pt x="904714" y="0"/>
                </a:moveTo>
                <a:cubicBezTo>
                  <a:pt x="985695" y="0"/>
                  <a:pt x="1050517" y="14673"/>
                  <a:pt x="1099181" y="44020"/>
                </a:cubicBezTo>
                <a:cubicBezTo>
                  <a:pt x="1147844" y="73366"/>
                  <a:pt x="1183320" y="115900"/>
                  <a:pt x="1205608" y="171621"/>
                </a:cubicBezTo>
                <a:cubicBezTo>
                  <a:pt x="1227897" y="227343"/>
                  <a:pt x="1239041" y="294951"/>
                  <a:pt x="1239041" y="374447"/>
                </a:cubicBezTo>
                <a:cubicBezTo>
                  <a:pt x="1239041" y="453942"/>
                  <a:pt x="1227897" y="521737"/>
                  <a:pt x="1205608" y="577829"/>
                </a:cubicBezTo>
                <a:cubicBezTo>
                  <a:pt x="1183320" y="633922"/>
                  <a:pt x="1147844" y="676456"/>
                  <a:pt x="1099181" y="705431"/>
                </a:cubicBezTo>
                <a:cubicBezTo>
                  <a:pt x="1050517" y="734406"/>
                  <a:pt x="985695" y="748894"/>
                  <a:pt x="904714" y="748894"/>
                </a:cubicBezTo>
                <a:cubicBezTo>
                  <a:pt x="824475" y="748894"/>
                  <a:pt x="759838" y="734406"/>
                  <a:pt x="710803" y="705431"/>
                </a:cubicBezTo>
                <a:cubicBezTo>
                  <a:pt x="661769" y="676456"/>
                  <a:pt x="626293" y="633922"/>
                  <a:pt x="604376" y="577829"/>
                </a:cubicBezTo>
                <a:cubicBezTo>
                  <a:pt x="582459" y="521737"/>
                  <a:pt x="571500" y="453942"/>
                  <a:pt x="571500" y="374447"/>
                </a:cubicBezTo>
                <a:cubicBezTo>
                  <a:pt x="571500" y="294951"/>
                  <a:pt x="582459" y="227343"/>
                  <a:pt x="604376" y="171621"/>
                </a:cubicBezTo>
                <a:cubicBezTo>
                  <a:pt x="626293" y="115900"/>
                  <a:pt x="661769" y="73366"/>
                  <a:pt x="710803" y="44020"/>
                </a:cubicBezTo>
                <a:cubicBezTo>
                  <a:pt x="759838" y="14673"/>
                  <a:pt x="824475" y="0"/>
                  <a:pt x="904714" y="0"/>
                </a:cubicBezTo>
                <a:close/>
                <a:moveTo>
                  <a:pt x="242945" y="0"/>
                </a:moveTo>
                <a:cubicBezTo>
                  <a:pt x="326898" y="0"/>
                  <a:pt x="390792" y="21174"/>
                  <a:pt x="434626" y="63522"/>
                </a:cubicBezTo>
                <a:cubicBezTo>
                  <a:pt x="478460" y="105870"/>
                  <a:pt x="500377" y="165306"/>
                  <a:pt x="500377" y="241830"/>
                </a:cubicBezTo>
                <a:cubicBezTo>
                  <a:pt x="500377" y="284921"/>
                  <a:pt x="490347" y="322254"/>
                  <a:pt x="470288" y="353830"/>
                </a:cubicBezTo>
                <a:cubicBezTo>
                  <a:pt x="450228" y="385405"/>
                  <a:pt x="420139" y="418652"/>
                  <a:pt x="380019" y="453571"/>
                </a:cubicBezTo>
                <a:cubicBezTo>
                  <a:pt x="350301" y="478831"/>
                  <a:pt x="323741" y="502048"/>
                  <a:pt x="300338" y="523222"/>
                </a:cubicBezTo>
                <a:cubicBezTo>
                  <a:pt x="276935" y="544397"/>
                  <a:pt x="257061" y="566871"/>
                  <a:pt x="240716" y="590645"/>
                </a:cubicBezTo>
                <a:lnTo>
                  <a:pt x="507064" y="590645"/>
                </a:lnTo>
                <a:lnTo>
                  <a:pt x="507064" y="728834"/>
                </a:lnTo>
                <a:lnTo>
                  <a:pt x="0" y="728834"/>
                </a:lnTo>
                <a:lnTo>
                  <a:pt x="0" y="645252"/>
                </a:lnTo>
                <a:cubicBezTo>
                  <a:pt x="20060" y="603647"/>
                  <a:pt x="45877" y="566499"/>
                  <a:pt x="77453" y="533809"/>
                </a:cubicBezTo>
                <a:cubicBezTo>
                  <a:pt x="109028" y="501120"/>
                  <a:pt x="143390" y="468058"/>
                  <a:pt x="180537" y="434626"/>
                </a:cubicBezTo>
                <a:cubicBezTo>
                  <a:pt x="214713" y="403422"/>
                  <a:pt x="241831" y="378533"/>
                  <a:pt x="261890" y="359959"/>
                </a:cubicBezTo>
                <a:cubicBezTo>
                  <a:pt x="281950" y="341385"/>
                  <a:pt x="296252" y="323555"/>
                  <a:pt x="304796" y="306467"/>
                </a:cubicBezTo>
                <a:cubicBezTo>
                  <a:pt x="313340" y="289379"/>
                  <a:pt x="317612" y="268948"/>
                  <a:pt x="317612" y="245173"/>
                </a:cubicBezTo>
                <a:cubicBezTo>
                  <a:pt x="317612" y="184252"/>
                  <a:pt x="278235" y="153791"/>
                  <a:pt x="199483" y="153791"/>
                </a:cubicBezTo>
                <a:cubicBezTo>
                  <a:pt x="169022" y="153791"/>
                  <a:pt x="138932" y="157320"/>
                  <a:pt x="109214" y="164378"/>
                </a:cubicBezTo>
                <a:cubicBezTo>
                  <a:pt x="79496" y="171436"/>
                  <a:pt x="51264" y="180165"/>
                  <a:pt x="24517" y="190567"/>
                </a:cubicBezTo>
                <a:lnTo>
                  <a:pt x="24517" y="35661"/>
                </a:lnTo>
                <a:cubicBezTo>
                  <a:pt x="53492" y="25260"/>
                  <a:pt x="87482" y="16716"/>
                  <a:pt x="126488" y="10030"/>
                </a:cubicBezTo>
                <a:cubicBezTo>
                  <a:pt x="165493" y="3343"/>
                  <a:pt x="204312" y="0"/>
                  <a:pt x="242945" y="0"/>
                </a:cubicBezTo>
                <a:close/>
              </a:path>
            </a:pathLst>
          </a:cu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9623818-EA54-114A-BA5C-4257C61DD4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968500"/>
            <a:ext cx="12192000" cy="2921000"/>
          </a:xfrm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B06926-CF1B-F84E-9914-7871054ACD1A}"/>
              </a:ext>
            </a:extLst>
          </p:cNvPr>
          <p:cNvSpPr/>
          <p:nvPr/>
        </p:nvSpPr>
        <p:spPr>
          <a:xfrm>
            <a:off x="0" y="1968500"/>
            <a:ext cx="12192000" cy="2921000"/>
          </a:xfrm>
          <a:prstGeom prst="rect">
            <a:avLst/>
          </a:prstGeom>
          <a:solidFill>
            <a:srgbClr val="24519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F472C0-5436-3D43-80FB-EB5897CD01A2}"/>
              </a:ext>
            </a:extLst>
          </p:cNvPr>
          <p:cNvSpPr txBox="1"/>
          <p:nvPr/>
        </p:nvSpPr>
        <p:spPr>
          <a:xfrm>
            <a:off x="1413617" y="2291106"/>
            <a:ext cx="645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Montserrat SemiBold" pitchFamily="2" charset="77"/>
              </a:rPr>
              <a:t>Köszönöm a figyelmet!</a:t>
            </a:r>
            <a:endParaRPr lang="en-ID" sz="3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AC38BF-ED32-6D40-ADC2-45725392C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876" y="545318"/>
            <a:ext cx="1184077" cy="191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5F84EA-D26D-3442-8345-251520C94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788" y="470642"/>
            <a:ext cx="478974" cy="33855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E93DF0-F640-4141-8218-B301A4E757F9}"/>
              </a:ext>
            </a:extLst>
          </p:cNvPr>
          <p:cNvCxnSpPr>
            <a:cxnSpLocks/>
          </p:cNvCxnSpPr>
          <p:nvPr/>
        </p:nvCxnSpPr>
        <p:spPr>
          <a:xfrm>
            <a:off x="10885714" y="440916"/>
            <a:ext cx="0" cy="398005"/>
          </a:xfrm>
          <a:prstGeom prst="line">
            <a:avLst/>
          </a:prstGeom>
          <a:ln>
            <a:solidFill>
              <a:srgbClr val="245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5818412-8B49-2D44-99F3-8F4F382753F9}"/>
              </a:ext>
            </a:extLst>
          </p:cNvPr>
          <p:cNvSpPr txBox="1"/>
          <p:nvPr/>
        </p:nvSpPr>
        <p:spPr>
          <a:xfrm>
            <a:off x="1413617" y="2954585"/>
            <a:ext cx="6251876" cy="188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5"/>
                </a:solidFill>
                <a:latin typeface="Montserrat" pitchFamily="2" charset="77"/>
                <a:ea typeface="Source Sans Pro" panose="020B0503030403020204" pitchFamily="34" charset="0"/>
              </a:rPr>
              <a:t>Halász</a:t>
            </a:r>
            <a:r>
              <a:rPr lang="hu-HU" sz="2000" b="1" dirty="0">
                <a:solidFill>
                  <a:schemeClr val="accent5"/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en-US" sz="2000" b="1" dirty="0">
                <a:solidFill>
                  <a:schemeClr val="accent5"/>
                </a:solidFill>
                <a:latin typeface="Montserrat" pitchFamily="2" charset="77"/>
                <a:ea typeface="Source Sans Pro" panose="020B0503030403020204" pitchFamily="34" charset="0"/>
              </a:rPr>
              <a:t>Bertalan</a:t>
            </a:r>
          </a:p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accent5"/>
                </a:solidFill>
                <a:latin typeface="Montserrat" pitchFamily="2" charset="77"/>
                <a:ea typeface="Source Sans Pro" panose="020B0503030403020204" pitchFamily="34" charset="0"/>
              </a:rPr>
              <a:t>vezérigazgató, JóAutók.hu</a:t>
            </a:r>
            <a:endParaRPr lang="en-US" sz="2000" dirty="0">
              <a:solidFill>
                <a:schemeClr val="accent5"/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5"/>
                </a:solidFill>
                <a:latin typeface="Montserrat" pitchFamily="2" charset="77"/>
                <a:ea typeface="Source Sans Pro" panose="020B0503030403020204" pitchFamily="34" charset="0"/>
              </a:rPr>
              <a:t>+36-30/432-9436</a:t>
            </a:r>
            <a:br>
              <a:rPr lang="en-US" sz="2000" dirty="0">
                <a:solidFill>
                  <a:schemeClr val="accent5"/>
                </a:solidFill>
                <a:latin typeface="Montserrat" pitchFamily="2" charset="77"/>
                <a:ea typeface="Source Sans Pro" panose="020B0503030403020204" pitchFamily="34" charset="0"/>
              </a:rPr>
            </a:br>
            <a:r>
              <a:rPr lang="en-US" sz="2000" dirty="0" err="1">
                <a:solidFill>
                  <a:schemeClr val="accent5"/>
                </a:solidFill>
                <a:latin typeface="Montserrat" pitchFamily="2" charset="77"/>
                <a:ea typeface="Source Sans Pro" panose="020B0503030403020204" pitchFamily="34" charset="0"/>
              </a:rPr>
              <a:t>bertalan.halasz@netmobilitas.hu</a:t>
            </a:r>
            <a:r>
              <a:rPr lang="en-US" sz="2000" dirty="0">
                <a:solidFill>
                  <a:schemeClr val="accent5"/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740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77B360C-D645-F44B-B1A0-C77BF72D36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2" r="45252" b="6900"/>
          <a:stretch/>
        </p:blipFill>
        <p:spPr>
          <a:xfrm>
            <a:off x="7124165" y="1551728"/>
            <a:ext cx="3705727" cy="3761416"/>
          </a:xfr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A0C5E26-FBCC-1A79-F89B-7C2EBC3FD68E}"/>
              </a:ext>
            </a:extLst>
          </p:cNvPr>
          <p:cNvSpPr/>
          <p:nvPr/>
        </p:nvSpPr>
        <p:spPr>
          <a:xfrm rot="5400000">
            <a:off x="2970468" y="2869729"/>
            <a:ext cx="1941738" cy="5974077"/>
          </a:xfrm>
          <a:custGeom>
            <a:avLst/>
            <a:gdLst>
              <a:gd name="connsiteX0" fmla="*/ 370582 w 2643739"/>
              <a:gd name="connsiteY0" fmla="*/ 0 h 6237170"/>
              <a:gd name="connsiteX1" fmla="*/ 2643739 w 2643739"/>
              <a:gd name="connsiteY1" fmla="*/ 0 h 6237170"/>
              <a:gd name="connsiteX2" fmla="*/ 2643739 w 2643739"/>
              <a:gd name="connsiteY2" fmla="*/ 6237170 h 6237170"/>
              <a:gd name="connsiteX3" fmla="*/ 370582 w 2643739"/>
              <a:gd name="connsiteY3" fmla="*/ 6237170 h 6237170"/>
              <a:gd name="connsiteX4" fmla="*/ 0 w 2643739"/>
              <a:gd name="connsiteY4" fmla="*/ 5866588 h 6237170"/>
              <a:gd name="connsiteX5" fmla="*/ 0 w 2643739"/>
              <a:gd name="connsiteY5" fmla="*/ 370582 h 6237170"/>
              <a:gd name="connsiteX6" fmla="*/ 370582 w 2643739"/>
              <a:gd name="connsiteY6" fmla="*/ 0 h 623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3739" h="6237170">
                <a:moveTo>
                  <a:pt x="370582" y="0"/>
                </a:moveTo>
                <a:lnTo>
                  <a:pt x="2643739" y="0"/>
                </a:lnTo>
                <a:lnTo>
                  <a:pt x="2643739" y="6237170"/>
                </a:lnTo>
                <a:lnTo>
                  <a:pt x="370582" y="6237170"/>
                </a:lnTo>
                <a:cubicBezTo>
                  <a:pt x="165915" y="6237170"/>
                  <a:pt x="0" y="6071255"/>
                  <a:pt x="0" y="5866588"/>
                </a:cubicBezTo>
                <a:lnTo>
                  <a:pt x="0" y="370582"/>
                </a:lnTo>
                <a:cubicBezTo>
                  <a:pt x="0" y="165915"/>
                  <a:pt x="165915" y="0"/>
                  <a:pt x="370582" y="0"/>
                </a:cubicBezTo>
                <a:close/>
              </a:path>
            </a:pathLst>
          </a:cu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75000-3F11-4985-8EB7-F9A35CC57E21}"/>
              </a:ext>
            </a:extLst>
          </p:cNvPr>
          <p:cNvSpPr txBox="1"/>
          <p:nvPr/>
        </p:nvSpPr>
        <p:spPr>
          <a:xfrm>
            <a:off x="11203199" y="6117011"/>
            <a:ext cx="652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24519C"/>
                </a:solidFill>
                <a:latin typeface="Montserrat" pitchFamily="2" charset="77"/>
              </a:rPr>
              <a:t>0</a:t>
            </a:r>
            <a:fld id="{4D6966D1-A6AB-4978-81E4-2FC269DB8910}" type="slidenum">
              <a:rPr lang="en-US" sz="1600" smtClean="0">
                <a:solidFill>
                  <a:srgbClr val="24519C"/>
                </a:solidFill>
                <a:latin typeface="Montserrat" pitchFamily="2" charset="77"/>
              </a:rPr>
              <a:pPr algn="r"/>
              <a:t>2</a:t>
            </a:fld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/</a:t>
            </a:r>
            <a:r>
              <a:rPr lang="en-US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27</a:t>
            </a:r>
            <a:endParaRPr lang="en-ID" sz="1100" dirty="0">
              <a:solidFill>
                <a:schemeClr val="accent6">
                  <a:lumMod val="20000"/>
                  <a:lumOff val="80000"/>
                </a:schemeClr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406D8-C7CD-4A9A-A282-E90F89E6376B}"/>
              </a:ext>
            </a:extLst>
          </p:cNvPr>
          <p:cNvSpPr txBox="1"/>
          <p:nvPr/>
        </p:nvSpPr>
        <p:spPr>
          <a:xfrm>
            <a:off x="1448760" y="3864864"/>
            <a:ext cx="5282240" cy="2348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Az elmúlt években a befektetők nagy összegekben „fogadtak” arra, hogy az </a:t>
            </a:r>
            <a:r>
              <a:rPr lang="hu-HU" sz="1100" u="sng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utolsó nagy fogyasztói szegmens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(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autóvásárlás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) 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végre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digitalizálódik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, és bevonul az e-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commerce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ökoszisztémába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. </a:t>
            </a:r>
            <a:endParaRPr lang="hu-HU" sz="11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endParaRPr lang="hu-HU" sz="11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Az első fecske a digitális használtautó piacterek között az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arizónai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székhelyű </a:t>
            </a:r>
            <a:r>
              <a:rPr lang="hu-HU" sz="1100" b="1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Carvana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volt, amit 2012-ben alapítottak, 2021-ben 50 Mrd USD-re értékeltek, és bár az alapító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Ernie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Garcia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II-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ről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mostanában derül ki, hogy nem minden úgy volt, ahogy mondta, az elmúlt 10 évben piacra gyakorolt hatását nem lehet már visszacsinálni. </a:t>
            </a:r>
            <a:endParaRPr lang="en-US" sz="1200" b="1" dirty="0">
              <a:solidFill>
                <a:srgbClr val="24519C"/>
              </a:solidFill>
              <a:latin typeface="Montserrat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361BC0-60D8-8446-98E0-59B456228073}"/>
              </a:ext>
            </a:extLst>
          </p:cNvPr>
          <p:cNvSpPr txBox="1"/>
          <p:nvPr/>
        </p:nvSpPr>
        <p:spPr>
          <a:xfrm>
            <a:off x="506270" y="449406"/>
            <a:ext cx="1373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rgbClr val="24519C"/>
                </a:solidFill>
                <a:latin typeface="Montserrat" pitchFamily="2" charset="77"/>
              </a:rPr>
              <a:t>Az alaphelyzet</a:t>
            </a:r>
            <a:endParaRPr lang="en-ID" sz="1000" dirty="0">
              <a:solidFill>
                <a:srgbClr val="24519C"/>
              </a:solidFill>
              <a:latin typeface="Montserrat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7E1363-D4CB-4F40-9B21-C56F58079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140" y="545318"/>
            <a:ext cx="1184077" cy="191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188156-2C5F-9E4D-B778-250EF0ECD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185" y="510286"/>
            <a:ext cx="361577" cy="2614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50336F-4B96-6B4C-931F-4519E0C9973C}"/>
              </a:ext>
            </a:extLst>
          </p:cNvPr>
          <p:cNvSpPr txBox="1"/>
          <p:nvPr/>
        </p:nvSpPr>
        <p:spPr>
          <a:xfrm>
            <a:off x="1448760" y="1551729"/>
            <a:ext cx="54796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Montserrat SemiBold" pitchFamily="2" charset="77"/>
              </a:rPr>
              <a:t>AZ ALAPHELYZET:</a:t>
            </a:r>
            <a:endParaRPr lang="en-US" sz="3600" b="1" dirty="0">
              <a:latin typeface="Montserrat SemiBold" pitchFamily="2" charset="77"/>
            </a:endParaRPr>
          </a:p>
          <a:p>
            <a:r>
              <a:rPr lang="hu-HU" sz="3200" b="1" dirty="0">
                <a:solidFill>
                  <a:srgbClr val="24519C"/>
                </a:solidFill>
                <a:latin typeface="Montserrat SemiBold" pitchFamily="2" charset="77"/>
              </a:rPr>
              <a:t>zajlik a használt autó piacterek digitális transzformációja</a:t>
            </a:r>
            <a:endParaRPr lang="en-ID" sz="3200" b="1" dirty="0">
              <a:solidFill>
                <a:srgbClr val="24519C"/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0491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5CD2CF4-E884-C54E-AAFF-4AFAFFC506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10433" r="15474" b="25241"/>
          <a:stretch/>
        </p:blipFill>
        <p:spPr>
          <a:xfrm>
            <a:off x="5097517" y="1"/>
            <a:ext cx="7094483" cy="2784863"/>
          </a:xfr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38910F4-EA29-67AC-62E9-A5F22C5AACE8}"/>
              </a:ext>
            </a:extLst>
          </p:cNvPr>
          <p:cNvSpPr/>
          <p:nvPr/>
        </p:nvSpPr>
        <p:spPr>
          <a:xfrm>
            <a:off x="0" y="825660"/>
            <a:ext cx="8140700" cy="3194369"/>
          </a:xfrm>
          <a:custGeom>
            <a:avLst/>
            <a:gdLst>
              <a:gd name="connsiteX0" fmla="*/ 0 w 7083972"/>
              <a:gd name="connsiteY0" fmla="*/ 0 h 2168636"/>
              <a:gd name="connsiteX1" fmla="*/ 6948476 w 7083972"/>
              <a:gd name="connsiteY1" fmla="*/ 0 h 2168636"/>
              <a:gd name="connsiteX2" fmla="*/ 7083972 w 7083972"/>
              <a:gd name="connsiteY2" fmla="*/ 135496 h 2168636"/>
              <a:gd name="connsiteX3" fmla="*/ 7083972 w 7083972"/>
              <a:gd name="connsiteY3" fmla="*/ 2033140 h 2168636"/>
              <a:gd name="connsiteX4" fmla="*/ 6948476 w 7083972"/>
              <a:gd name="connsiteY4" fmla="*/ 2168636 h 2168636"/>
              <a:gd name="connsiteX5" fmla="*/ 0 w 7083972"/>
              <a:gd name="connsiteY5" fmla="*/ 2168636 h 216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3972" h="2168636">
                <a:moveTo>
                  <a:pt x="0" y="0"/>
                </a:moveTo>
                <a:lnTo>
                  <a:pt x="6948476" y="0"/>
                </a:lnTo>
                <a:cubicBezTo>
                  <a:pt x="7023308" y="0"/>
                  <a:pt x="7083972" y="60664"/>
                  <a:pt x="7083972" y="135496"/>
                </a:cubicBezTo>
                <a:lnTo>
                  <a:pt x="7083972" y="2033140"/>
                </a:lnTo>
                <a:cubicBezTo>
                  <a:pt x="7083972" y="2107972"/>
                  <a:pt x="7023308" y="2168636"/>
                  <a:pt x="6948476" y="2168636"/>
                </a:cubicBezTo>
                <a:lnTo>
                  <a:pt x="0" y="2168636"/>
                </a:lnTo>
                <a:close/>
              </a:path>
            </a:pathLst>
          </a:cu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417280-DFD2-477C-AA27-B0F8ED3A46EE}"/>
              </a:ext>
            </a:extLst>
          </p:cNvPr>
          <p:cNvSpPr txBox="1"/>
          <p:nvPr/>
        </p:nvSpPr>
        <p:spPr>
          <a:xfrm>
            <a:off x="1038205" y="1809439"/>
            <a:ext cx="6898678" cy="200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Az USA-béli digitális használtautó piacterek (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Carvana, Shift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Vroom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)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2015-2016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-ban kezdtek el nagyot nőni, és százmilliós befektetéseket, tőzsdére menéseket jelenteni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, 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a vezető EU piacok szereplői, mint a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Cazoo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(UK), </a:t>
            </a:r>
            <a:r>
              <a:rPr lang="hu-HU" sz="12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Cinch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(UK),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Autohero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(D),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CarNext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(NL) 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vagy az 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Aramis (FR) 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ugyanezt játszák kis </a:t>
            </a:r>
            <a:r>
              <a:rPr lang="hu-HU" sz="12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spéttel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,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2019-2020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-</a:t>
            </a:r>
            <a:r>
              <a:rPr lang="hu-HU" sz="12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as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felfutással. </a:t>
            </a:r>
          </a:p>
          <a:p>
            <a:pPr>
              <a:lnSpc>
                <a:spcPct val="150000"/>
              </a:lnSpc>
            </a:pP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A világ többi része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2021-2022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-ben követi a képletet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(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InstaCarro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(BRA) $23M 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- 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08.2021,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CarDekho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(IND) $250M 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- 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10.2021,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Spinny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(IND) $280M 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- 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11.2021, Carma (AUS) $20M 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-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12.2021, Cars24 (IND) $400M 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-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12.2021,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Sylindr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(ET) $12,6M 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-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03.2022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, </a:t>
            </a:r>
            <a:r>
              <a:rPr lang="hu-HU" sz="12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etc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). </a:t>
            </a:r>
            <a:endParaRPr lang="hu-HU" sz="1200" dirty="0">
              <a:solidFill>
                <a:schemeClr val="bg1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56DD0-9E32-419F-8DBB-0DA1C5FBAAFB}"/>
              </a:ext>
            </a:extLst>
          </p:cNvPr>
          <p:cNvSpPr txBox="1"/>
          <p:nvPr/>
        </p:nvSpPr>
        <p:spPr>
          <a:xfrm>
            <a:off x="1612559" y="1019325"/>
            <a:ext cx="5491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A befektetők nem lassítanak: az új autó a netre megy, és ugyanígy tesz a használt is</a:t>
            </a:r>
            <a:endParaRPr lang="en-US" b="1" dirty="0">
              <a:solidFill>
                <a:schemeClr val="bg1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B6E8AF-5376-413E-9908-3720F0185AE6}"/>
              </a:ext>
            </a:extLst>
          </p:cNvPr>
          <p:cNvSpPr txBox="1"/>
          <p:nvPr/>
        </p:nvSpPr>
        <p:spPr>
          <a:xfrm>
            <a:off x="8970958" y="4203669"/>
            <a:ext cx="2516894" cy="1910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2022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-ben a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CEE 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piacokon is elindult a mozgás, amikor a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Spotawheel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(GR, PL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)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egy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en-US" sz="1200" b="1" dirty="0">
                <a:solidFill>
                  <a:srgbClr val="24519C"/>
                </a:solidFill>
                <a:latin typeface="Montserrat" pitchFamily="2" charset="77"/>
              </a:rPr>
              <a:t>100M EUR </a:t>
            </a:r>
            <a:r>
              <a:rPr lang="hu-HU" sz="1200" b="1" dirty="0">
                <a:solidFill>
                  <a:srgbClr val="24519C"/>
                </a:solidFill>
                <a:latin typeface="Montserrat" pitchFamily="2" charset="77"/>
              </a:rPr>
              <a:t>nagyságú befektetést húzott be</a:t>
            </a:r>
            <a:r>
              <a:rPr lang="en-US" sz="1200" b="1" dirty="0">
                <a:solidFill>
                  <a:srgbClr val="24519C"/>
                </a:solidFill>
                <a:latin typeface="Montserrat" pitchFamily="2" charset="77"/>
              </a:rPr>
              <a:t> 2022</a:t>
            </a:r>
            <a:r>
              <a:rPr lang="hu-HU" sz="1200" b="1" dirty="0">
                <a:solidFill>
                  <a:srgbClr val="24519C"/>
                </a:solidFill>
                <a:latin typeface="Montserrat" pitchFamily="2" charset="77"/>
              </a:rPr>
              <a:t> áprilisában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), 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mellett pedig elindult a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Carvago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(CZ, SK), 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és a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Neostar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(HR).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BDDB7E-7EC4-4F4B-8C46-CB15A0559A82}"/>
              </a:ext>
            </a:extLst>
          </p:cNvPr>
          <p:cNvSpPr txBox="1"/>
          <p:nvPr/>
        </p:nvSpPr>
        <p:spPr>
          <a:xfrm>
            <a:off x="9503031" y="3631026"/>
            <a:ext cx="1876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CEE is bekapcsolódik</a:t>
            </a:r>
            <a:endParaRPr lang="en-US" sz="1400" dirty="0">
              <a:solidFill>
                <a:srgbClr val="24519C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03748-B88A-DE4B-AF06-C5B77A11064A}"/>
              </a:ext>
            </a:extLst>
          </p:cNvPr>
          <p:cNvSpPr txBox="1"/>
          <p:nvPr/>
        </p:nvSpPr>
        <p:spPr>
          <a:xfrm>
            <a:off x="506270" y="449406"/>
            <a:ext cx="1373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rgbClr val="24519C"/>
                </a:solidFill>
                <a:latin typeface="Montserrat" pitchFamily="2" charset="77"/>
              </a:rPr>
              <a:t>Az alaphelyzet</a:t>
            </a:r>
            <a:endParaRPr lang="en-ID" sz="1000" dirty="0">
              <a:solidFill>
                <a:srgbClr val="24519C"/>
              </a:solidFill>
              <a:latin typeface="Montserrat" pitchFamily="2" charset="77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DC2313-8014-1040-9009-769A0F80F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140" y="545318"/>
            <a:ext cx="1184077" cy="1913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C83E4E-B0C7-C844-9295-DCEE9F069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185" y="510286"/>
            <a:ext cx="361577" cy="261414"/>
          </a:xfrm>
          <a:prstGeom prst="rect">
            <a:avLst/>
          </a:prstGeom>
        </p:spPr>
      </p:pic>
      <p:pic>
        <p:nvPicPr>
          <p:cNvPr id="23" name="Graphic 22" descr="Hockey Stick Curve Graph with solid fill">
            <a:extLst>
              <a:ext uri="{FF2B5EF4-FFF2-40B4-BE49-F238E27FC236}">
                <a16:creationId xmlns:a16="http://schemas.microsoft.com/office/drawing/2014/main" id="{007ADD4C-A700-B34F-B76C-2B0BC065E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277" y="979123"/>
            <a:ext cx="700283" cy="700283"/>
          </a:xfrm>
          <a:prstGeom prst="rect">
            <a:avLst/>
          </a:prstGeom>
        </p:spPr>
      </p:pic>
      <p:pic>
        <p:nvPicPr>
          <p:cNvPr id="25" name="Graphic 24" descr="Link with solid fill">
            <a:extLst>
              <a:ext uri="{FF2B5EF4-FFF2-40B4-BE49-F238E27FC236}">
                <a16:creationId xmlns:a16="http://schemas.microsoft.com/office/drawing/2014/main" id="{360A890C-C565-ED4F-9864-46130092A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984402" y="3618022"/>
            <a:ext cx="536224" cy="53622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7623EED-20E0-104C-953B-9CB586402109}"/>
              </a:ext>
            </a:extLst>
          </p:cNvPr>
          <p:cNvGrpSpPr/>
          <p:nvPr/>
        </p:nvGrpSpPr>
        <p:grpSpPr>
          <a:xfrm rot="5400000">
            <a:off x="4419741" y="2782774"/>
            <a:ext cx="1542717" cy="5360038"/>
            <a:chOff x="6634327" y="5332219"/>
            <a:chExt cx="493107" cy="574897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0CD1ADDA-D609-0A4D-9AAD-517FCB20CD30}"/>
                </a:ext>
              </a:extLst>
            </p:cNvPr>
            <p:cNvSpPr/>
            <p:nvPr/>
          </p:nvSpPr>
          <p:spPr>
            <a:xfrm>
              <a:off x="6634327" y="5332219"/>
              <a:ext cx="46276" cy="574897"/>
            </a:xfrm>
            <a:prstGeom prst="roundRect">
              <a:avLst/>
            </a:prstGeom>
            <a:solidFill>
              <a:srgbClr val="24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dirty="0"/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201C82FE-EA35-A740-8A93-952DCEE51D6D}"/>
                </a:ext>
              </a:extLst>
            </p:cNvPr>
            <p:cNvSpPr/>
            <p:nvPr/>
          </p:nvSpPr>
          <p:spPr>
            <a:xfrm>
              <a:off x="6710817" y="5414481"/>
              <a:ext cx="44008" cy="492635"/>
            </a:xfrm>
            <a:prstGeom prst="roundRect">
              <a:avLst/>
            </a:prstGeom>
            <a:solidFill>
              <a:srgbClr val="24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 dirty="0"/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09A758AD-8CA9-E642-A4F0-771F4EA49D66}"/>
                </a:ext>
              </a:extLst>
            </p:cNvPr>
            <p:cNvSpPr/>
            <p:nvPr/>
          </p:nvSpPr>
          <p:spPr>
            <a:xfrm>
              <a:off x="6787017" y="5497406"/>
              <a:ext cx="46276" cy="409710"/>
            </a:xfrm>
            <a:prstGeom prst="roundRect">
              <a:avLst/>
            </a:prstGeom>
            <a:solidFill>
              <a:srgbClr val="24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CCD30AF9-9571-C24F-A799-3BE5F5FA1D42}"/>
                </a:ext>
              </a:extLst>
            </p:cNvPr>
            <p:cNvSpPr/>
            <p:nvPr/>
          </p:nvSpPr>
          <p:spPr>
            <a:xfrm>
              <a:off x="6858908" y="5709030"/>
              <a:ext cx="46276" cy="198086"/>
            </a:xfrm>
            <a:prstGeom prst="roundRect">
              <a:avLst/>
            </a:prstGeom>
            <a:solidFill>
              <a:srgbClr val="24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0CFE0C8F-4C1D-B742-8A14-CA05A08C0C5D}"/>
                </a:ext>
              </a:extLst>
            </p:cNvPr>
            <p:cNvSpPr/>
            <p:nvPr/>
          </p:nvSpPr>
          <p:spPr>
            <a:xfrm>
              <a:off x="6935108" y="5714337"/>
              <a:ext cx="46277" cy="192779"/>
            </a:xfrm>
            <a:prstGeom prst="roundRect">
              <a:avLst/>
            </a:prstGeom>
            <a:solidFill>
              <a:srgbClr val="24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85F77265-44BE-4645-B052-71C41DCE3B16}"/>
                </a:ext>
              </a:extLst>
            </p:cNvPr>
            <p:cNvSpPr/>
            <p:nvPr/>
          </p:nvSpPr>
          <p:spPr>
            <a:xfrm>
              <a:off x="7004958" y="5765419"/>
              <a:ext cx="46276" cy="141697"/>
            </a:xfrm>
            <a:prstGeom prst="roundRect">
              <a:avLst/>
            </a:prstGeom>
            <a:solidFill>
              <a:srgbClr val="24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8FA446B0-B8B4-8B4E-8BB1-9684DC8F4019}"/>
                </a:ext>
              </a:extLst>
            </p:cNvPr>
            <p:cNvSpPr/>
            <p:nvPr/>
          </p:nvSpPr>
          <p:spPr>
            <a:xfrm>
              <a:off x="7081158" y="5783331"/>
              <a:ext cx="46276" cy="123785"/>
            </a:xfrm>
            <a:prstGeom prst="roundRect">
              <a:avLst/>
            </a:prstGeom>
            <a:solidFill>
              <a:srgbClr val="24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60B82E3-F77D-5342-89B3-5B659294BDC0}"/>
              </a:ext>
            </a:extLst>
          </p:cNvPr>
          <p:cNvSpPr txBox="1"/>
          <p:nvPr/>
        </p:nvSpPr>
        <p:spPr>
          <a:xfrm>
            <a:off x="1017655" y="4145908"/>
            <a:ext cx="7059902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Digitális használt autós weboldalak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6</a:t>
            </a:r>
            <a:r>
              <a:rPr lang="hu-HU" sz="12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Mrd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hu-HU" sz="12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USD új befektetést kaptak csak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2021</a:t>
            </a:r>
            <a:r>
              <a:rPr lang="hu-HU" sz="12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H1-ben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F21DA0-A8E6-3044-B2F0-B9BA687377DE}"/>
              </a:ext>
            </a:extLst>
          </p:cNvPr>
          <p:cNvSpPr txBox="1"/>
          <p:nvPr/>
        </p:nvSpPr>
        <p:spPr>
          <a:xfrm>
            <a:off x="1717218" y="6530174"/>
            <a:ext cx="63603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7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Forrás: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FT research / © FT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1DC950-946A-8D41-8D2D-E17F3FB656F1}"/>
              </a:ext>
            </a:extLst>
          </p:cNvPr>
          <p:cNvSpPr txBox="1"/>
          <p:nvPr/>
        </p:nvSpPr>
        <p:spPr>
          <a:xfrm>
            <a:off x="2377935" y="6206754"/>
            <a:ext cx="522274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F2595D3-C0F2-CC42-AA8F-5A0545D24E13}"/>
              </a:ext>
            </a:extLst>
          </p:cNvPr>
          <p:cNvSpPr txBox="1"/>
          <p:nvPr/>
        </p:nvSpPr>
        <p:spPr>
          <a:xfrm>
            <a:off x="3065516" y="6206754"/>
            <a:ext cx="522274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200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AEBE095-D4BB-1449-A995-68B30027E0A9}"/>
              </a:ext>
            </a:extLst>
          </p:cNvPr>
          <p:cNvSpPr txBox="1"/>
          <p:nvPr/>
        </p:nvSpPr>
        <p:spPr>
          <a:xfrm>
            <a:off x="3842291" y="6206754"/>
            <a:ext cx="522274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400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F3C7D3-01AB-494A-AACC-910A1AFC8D9F}"/>
              </a:ext>
            </a:extLst>
          </p:cNvPr>
          <p:cNvSpPr txBox="1"/>
          <p:nvPr/>
        </p:nvSpPr>
        <p:spPr>
          <a:xfrm>
            <a:off x="4597484" y="6206754"/>
            <a:ext cx="522274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600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27E13-043C-FB48-8F9A-8A8720C8EF3E}"/>
              </a:ext>
            </a:extLst>
          </p:cNvPr>
          <p:cNvSpPr txBox="1"/>
          <p:nvPr/>
        </p:nvSpPr>
        <p:spPr>
          <a:xfrm>
            <a:off x="5380669" y="6206754"/>
            <a:ext cx="522274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800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B88281-18D8-FA4C-B60E-EF9AB466A5AA}"/>
              </a:ext>
            </a:extLst>
          </p:cNvPr>
          <p:cNvSpPr txBox="1"/>
          <p:nvPr/>
        </p:nvSpPr>
        <p:spPr>
          <a:xfrm>
            <a:off x="6135862" y="6206754"/>
            <a:ext cx="522274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1000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BF6F338-EEC3-BD48-A20F-EAD432ED8E07}"/>
              </a:ext>
            </a:extLst>
          </p:cNvPr>
          <p:cNvSpPr txBox="1"/>
          <p:nvPr/>
        </p:nvSpPr>
        <p:spPr>
          <a:xfrm>
            <a:off x="6857316" y="6206754"/>
            <a:ext cx="522274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1200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8D67D3A-45BD-7C4C-B714-D3AF39E0FEE0}"/>
              </a:ext>
            </a:extLst>
          </p:cNvPr>
          <p:cNvSpPr txBox="1"/>
          <p:nvPr/>
        </p:nvSpPr>
        <p:spPr>
          <a:xfrm>
            <a:off x="7618426" y="6206754"/>
            <a:ext cx="522274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1400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B834AB-35C3-8C4D-9215-E62A36491A52}"/>
              </a:ext>
            </a:extLst>
          </p:cNvPr>
          <p:cNvSpPr txBox="1"/>
          <p:nvPr/>
        </p:nvSpPr>
        <p:spPr>
          <a:xfrm>
            <a:off x="266943" y="4835035"/>
            <a:ext cx="2165008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Auto1 (Germany)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E4331B2-0D0C-AF40-BC10-87F868CF01D2}"/>
              </a:ext>
            </a:extLst>
          </p:cNvPr>
          <p:cNvSpPr txBox="1"/>
          <p:nvPr/>
        </p:nvSpPr>
        <p:spPr>
          <a:xfrm>
            <a:off x="266943" y="5069326"/>
            <a:ext cx="2165008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Cazoo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(UK)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5096770-08CF-8A47-8495-675FE96698D4}"/>
              </a:ext>
            </a:extLst>
          </p:cNvPr>
          <p:cNvSpPr txBox="1"/>
          <p:nvPr/>
        </p:nvSpPr>
        <p:spPr>
          <a:xfrm>
            <a:off x="266943" y="5308559"/>
            <a:ext cx="2165008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Kavak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(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Mexiko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668E63F-30D6-2C47-BF4A-4440F1B65676}"/>
              </a:ext>
            </a:extLst>
          </p:cNvPr>
          <p:cNvSpPr txBox="1"/>
          <p:nvPr/>
        </p:nvSpPr>
        <p:spPr>
          <a:xfrm>
            <a:off x="266943" y="5540464"/>
            <a:ext cx="2165008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CarNext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(Netherlands)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78B6753-F9F4-0D49-A7F8-37D55C8E61A4}"/>
              </a:ext>
            </a:extLst>
          </p:cNvPr>
          <p:cNvSpPr txBox="1"/>
          <p:nvPr/>
        </p:nvSpPr>
        <p:spPr>
          <a:xfrm>
            <a:off x="266943" y="4609893"/>
            <a:ext cx="2165008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Cinch (UK)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CEC8FB2-A61D-F147-BAFD-D811C9AAA8F0}"/>
              </a:ext>
            </a:extLst>
          </p:cNvPr>
          <p:cNvSpPr txBox="1"/>
          <p:nvPr/>
        </p:nvSpPr>
        <p:spPr>
          <a:xfrm>
            <a:off x="266943" y="5770715"/>
            <a:ext cx="2165008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Carro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(Singapore)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11E9E0-C438-6D4A-93A0-97D38BD4E0A5}"/>
              </a:ext>
            </a:extLst>
          </p:cNvPr>
          <p:cNvSpPr txBox="1"/>
          <p:nvPr/>
        </p:nvSpPr>
        <p:spPr>
          <a:xfrm>
            <a:off x="266943" y="5998438"/>
            <a:ext cx="2165008" cy="27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Aramis (France)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EF5E7C6-1822-1040-8CB2-77381D1713F8}"/>
              </a:ext>
            </a:extLst>
          </p:cNvPr>
          <p:cNvSpPr txBox="1"/>
          <p:nvPr/>
        </p:nvSpPr>
        <p:spPr>
          <a:xfrm>
            <a:off x="11203199" y="6117011"/>
            <a:ext cx="652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24519C"/>
                </a:solidFill>
                <a:latin typeface="Montserrat" pitchFamily="2" charset="77"/>
              </a:rPr>
              <a:t>0</a:t>
            </a:r>
            <a:fld id="{4D6966D1-A6AB-4978-81E4-2FC269DB8910}" type="slidenum">
              <a:rPr lang="en-US" sz="1600" smtClean="0">
                <a:solidFill>
                  <a:srgbClr val="24519C"/>
                </a:solidFill>
                <a:latin typeface="Montserrat" pitchFamily="2" charset="77"/>
              </a:rPr>
              <a:pPr algn="r"/>
              <a:t>3</a:t>
            </a:fld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/</a:t>
            </a:r>
            <a:r>
              <a:rPr lang="en-US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27</a:t>
            </a:r>
            <a:endParaRPr lang="en-ID" sz="1100" dirty="0">
              <a:solidFill>
                <a:schemeClr val="accent6">
                  <a:lumMod val="20000"/>
                  <a:lumOff val="8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8767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>
            <a:extLst>
              <a:ext uri="{FF2B5EF4-FFF2-40B4-BE49-F238E27FC236}">
                <a16:creationId xmlns:a16="http://schemas.microsoft.com/office/drawing/2014/main" id="{5BAE548A-83E4-8D43-3F19-321B1CA9D1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7" b="7557"/>
          <a:stretch>
            <a:fillRect/>
          </a:stretch>
        </p:blipFill>
        <p:spPr>
          <a:xfrm>
            <a:off x="4783138" y="2870200"/>
            <a:ext cx="2625725" cy="2228850"/>
          </a:xfrm>
          <a:prstGeom prst="roundRect">
            <a:avLst/>
          </a:prstGeom>
          <a:solidFill>
            <a:srgbClr val="24519C"/>
          </a:solidFill>
        </p:spPr>
      </p:pic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69C4C300-3A92-4D3C-9EB8-523CBE9F5BE1}"/>
              </a:ext>
            </a:extLst>
          </p:cNvPr>
          <p:cNvCxnSpPr>
            <a:cxnSpLocks/>
          </p:cNvCxnSpPr>
          <p:nvPr/>
        </p:nvCxnSpPr>
        <p:spPr>
          <a:xfrm flipV="1">
            <a:off x="7279929" y="2485344"/>
            <a:ext cx="659980" cy="594329"/>
          </a:xfrm>
          <a:prstGeom prst="bentConnector3">
            <a:avLst>
              <a:gd name="adj1" fmla="val 52338"/>
            </a:avLst>
          </a:prstGeom>
          <a:ln w="12700">
            <a:solidFill>
              <a:srgbClr val="24519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ACCABE9-BBF1-4B77-8980-399C119BFE2D}"/>
              </a:ext>
            </a:extLst>
          </p:cNvPr>
          <p:cNvSpPr/>
          <p:nvPr/>
        </p:nvSpPr>
        <p:spPr>
          <a:xfrm>
            <a:off x="7887595" y="2405634"/>
            <a:ext cx="154004" cy="154004"/>
          </a:xfrm>
          <a:prstGeom prst="ellipse">
            <a:avLst/>
          </a:pr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6373E9DF-7E8A-4C2F-8053-0B988605AC3D}"/>
              </a:ext>
            </a:extLst>
          </p:cNvPr>
          <p:cNvCxnSpPr>
            <a:cxnSpLocks/>
          </p:cNvCxnSpPr>
          <p:nvPr/>
        </p:nvCxnSpPr>
        <p:spPr>
          <a:xfrm rot="10800000">
            <a:off x="3760189" y="2649824"/>
            <a:ext cx="1011817" cy="779177"/>
          </a:xfrm>
          <a:prstGeom prst="bentConnector3">
            <a:avLst>
              <a:gd name="adj1" fmla="val 50000"/>
            </a:avLst>
          </a:prstGeom>
          <a:ln w="12700">
            <a:solidFill>
              <a:srgbClr val="24519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C10A13C9-21BC-47A0-B348-206D3CD681E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92392" y="4027713"/>
            <a:ext cx="979613" cy="385427"/>
          </a:xfrm>
          <a:prstGeom prst="bentConnector3">
            <a:avLst>
              <a:gd name="adj1" fmla="val 50000"/>
            </a:avLst>
          </a:prstGeom>
          <a:ln w="12700">
            <a:solidFill>
              <a:srgbClr val="24519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6479C9A9-FA53-462F-856F-277E6D12C8C3}"/>
              </a:ext>
            </a:extLst>
          </p:cNvPr>
          <p:cNvSpPr/>
          <p:nvPr/>
        </p:nvSpPr>
        <p:spPr>
          <a:xfrm flipH="1">
            <a:off x="3609499" y="2573716"/>
            <a:ext cx="154004" cy="154004"/>
          </a:xfrm>
          <a:prstGeom prst="ellipse">
            <a:avLst/>
          </a:pr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ID" dirty="0">
              <a:latin typeface="Montserrat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6F7361-F477-477A-AFCA-7F81D3C4B26F}"/>
              </a:ext>
            </a:extLst>
          </p:cNvPr>
          <p:cNvSpPr txBox="1"/>
          <p:nvPr/>
        </p:nvSpPr>
        <p:spPr>
          <a:xfrm flipH="1">
            <a:off x="921763" y="2279875"/>
            <a:ext cx="2263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b="1" dirty="0">
                <a:solidFill>
                  <a:srgbClr val="24519C"/>
                </a:solidFill>
                <a:latin typeface="Montserrat" pitchFamily="2" charset="77"/>
                <a:ea typeface="Times New Roman" panose="02020603050405020304" pitchFamily="18" charset="0"/>
              </a:rPr>
              <a:t>Ígéretet tesznek a vevőknek</a:t>
            </a:r>
            <a:r>
              <a:rPr lang="en-US" sz="1200" b="1" dirty="0">
                <a:solidFill>
                  <a:srgbClr val="24519C"/>
                </a:solidFill>
                <a:latin typeface="Montserrat" pitchFamily="2" charset="77"/>
                <a:ea typeface="Times New Roman" panose="02020603050405020304" pitchFamily="18" charset="0"/>
              </a:rPr>
              <a:t>:</a:t>
            </a:r>
            <a:endParaRPr lang="id-ID" sz="1200" b="1" dirty="0">
              <a:solidFill>
                <a:srgbClr val="24519C"/>
              </a:solidFill>
              <a:latin typeface="Montserrat" pitchFamily="2" charset="77"/>
              <a:ea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D79712-68BC-4B5A-8188-D8D34E83720E}"/>
              </a:ext>
            </a:extLst>
          </p:cNvPr>
          <p:cNvSpPr txBox="1"/>
          <p:nvPr/>
        </p:nvSpPr>
        <p:spPr>
          <a:xfrm flipH="1">
            <a:off x="912798" y="2765326"/>
            <a:ext cx="287920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200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po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ntos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 átvizsgálás saját műszaki csapattal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1-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3 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év garancia a hajtásláncra, vagy a teljes autóra</a:t>
            </a: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Házhoz szervezett tesztvezetés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7-21 napos pénzvisszafizetés</a:t>
            </a: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end-to-end online 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folyamat fizetéssel és minden kapcsolódó szolgáltatással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266C876-00D6-467A-9426-83C90D5F0C04}"/>
              </a:ext>
            </a:extLst>
          </p:cNvPr>
          <p:cNvSpPr/>
          <p:nvPr/>
        </p:nvSpPr>
        <p:spPr>
          <a:xfrm flipH="1">
            <a:off x="3678221" y="4337035"/>
            <a:ext cx="154004" cy="154004"/>
          </a:xfrm>
          <a:prstGeom prst="ellipse">
            <a:avLst/>
          </a:pr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ID" dirty="0">
              <a:latin typeface="Montserrat" pitchFamily="2" charset="77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1C9503E-32A1-7249-AA6F-B94470B8B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140" y="545318"/>
            <a:ext cx="1184077" cy="1913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1A93869-AF62-9840-8236-A7C0DAFFD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185" y="510286"/>
            <a:ext cx="361577" cy="26141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D98B1E8-3DF5-094B-A186-370604EEE1D7}"/>
              </a:ext>
            </a:extLst>
          </p:cNvPr>
          <p:cNvSpPr txBox="1"/>
          <p:nvPr/>
        </p:nvSpPr>
        <p:spPr>
          <a:xfrm>
            <a:off x="0" y="759075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Montserrat SemiBold" pitchFamily="2" charset="77"/>
              </a:rPr>
              <a:t>MIT CSINÁLNAK </a:t>
            </a:r>
            <a:r>
              <a:rPr lang="hu-HU" sz="3600" b="1" dirty="0">
                <a:solidFill>
                  <a:srgbClr val="24519C"/>
                </a:solidFill>
                <a:latin typeface="Montserrat SemiBold" pitchFamily="2" charset="77"/>
              </a:rPr>
              <a:t>a digitális használt autó értékesítési platformok? – A „Platform” modell </a:t>
            </a:r>
            <a:endParaRPr lang="en-ID" sz="3600" b="1" dirty="0">
              <a:solidFill>
                <a:srgbClr val="24519C"/>
              </a:solidFill>
              <a:latin typeface="Montserrat SemiBold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275064-CF96-1D42-BE0F-25BB6B2DD7C3}"/>
              </a:ext>
            </a:extLst>
          </p:cNvPr>
          <p:cNvSpPr txBox="1"/>
          <p:nvPr/>
        </p:nvSpPr>
        <p:spPr>
          <a:xfrm flipH="1">
            <a:off x="919740" y="4521446"/>
            <a:ext cx="2263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b="1" dirty="0">
                <a:solidFill>
                  <a:srgbClr val="24519C"/>
                </a:solidFill>
                <a:latin typeface="Montserrat" pitchFamily="2" charset="77"/>
                <a:ea typeface="Times New Roman" panose="02020603050405020304" pitchFamily="18" charset="0"/>
              </a:rPr>
              <a:t>Ígéretet tesznek a kereskedőknek</a:t>
            </a:r>
            <a:r>
              <a:rPr lang="en-US" sz="1200" b="1" dirty="0">
                <a:solidFill>
                  <a:srgbClr val="24519C"/>
                </a:solidFill>
                <a:latin typeface="Montserrat" pitchFamily="2" charset="77"/>
                <a:ea typeface="Times New Roman" panose="02020603050405020304" pitchFamily="18" charset="0"/>
              </a:rPr>
              <a:t>: </a:t>
            </a:r>
            <a:endParaRPr lang="id-ID" sz="1200" b="1" dirty="0">
              <a:solidFill>
                <a:srgbClr val="24519C"/>
              </a:solidFill>
              <a:latin typeface="Montserrat" pitchFamily="2" charset="77"/>
              <a:ea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D1251B-022A-2942-A858-D866035C8C9C}"/>
              </a:ext>
            </a:extLst>
          </p:cNvPr>
          <p:cNvSpPr txBox="1"/>
          <p:nvPr/>
        </p:nvSpPr>
        <p:spPr>
          <a:xfrm flipH="1">
            <a:off x="910775" y="5006897"/>
            <a:ext cx="287920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Magasabb értékesítési ár</a:t>
            </a: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Alkumentes eladások (online kosár, kuponkódok)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Gyorsabb és egyszerűbb értékesítés (e-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commerce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patform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Teljeskörű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aftersales 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és ügyfélgondozás </a:t>
            </a:r>
          </a:p>
        </p:txBody>
      </p:sp>
      <p:sp>
        <p:nvSpPr>
          <p:cNvPr id="64" name="Rectangle: Diagonal Corners Rounded 10">
            <a:extLst>
              <a:ext uri="{FF2B5EF4-FFF2-40B4-BE49-F238E27FC236}">
                <a16:creationId xmlns:a16="http://schemas.microsoft.com/office/drawing/2014/main" id="{4E900E7F-8CB7-DA48-BC9B-D870754F79FB}"/>
              </a:ext>
            </a:extLst>
          </p:cNvPr>
          <p:cNvSpPr/>
          <p:nvPr/>
        </p:nvSpPr>
        <p:spPr>
          <a:xfrm>
            <a:off x="7982580" y="2060594"/>
            <a:ext cx="3868412" cy="4394798"/>
          </a:xfrm>
          <a:prstGeom prst="round2DiagRect">
            <a:avLst/>
          </a:prstGeom>
          <a:solidFill>
            <a:srgbClr val="24519C">
              <a:alpha val="90000"/>
            </a:srgb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7D1E89B-E921-914E-B2F8-1B7635EC5D96}"/>
              </a:ext>
            </a:extLst>
          </p:cNvPr>
          <p:cNvSpPr txBox="1"/>
          <p:nvPr/>
        </p:nvSpPr>
        <p:spPr>
          <a:xfrm>
            <a:off x="8232186" y="2279168"/>
            <a:ext cx="3428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cap="all" dirty="0">
                <a:solidFill>
                  <a:schemeClr val="accent5"/>
                </a:solidFill>
                <a:latin typeface="Montserrat" pitchFamily="2" charset="77"/>
                <a:ea typeface="Source Sans Pro" panose="020B0503030403020204" pitchFamily="34" charset="0"/>
              </a:rPr>
              <a:t>AZ EREDMÉNY:</a:t>
            </a:r>
            <a:endParaRPr lang="en-US" sz="1600" b="1" cap="all" dirty="0">
              <a:solidFill>
                <a:schemeClr val="accent5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9F5B0CD-5B68-2141-BA11-FCA78CF90E1F}"/>
              </a:ext>
            </a:extLst>
          </p:cNvPr>
          <p:cNvSpPr txBox="1"/>
          <p:nvPr/>
        </p:nvSpPr>
        <p:spPr>
          <a:xfrm>
            <a:off x="8043322" y="2682605"/>
            <a:ext cx="354963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Minden feltöltött autót elő-minősítenek az adminisztrátorok </a:t>
            </a: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Teljesülő minőségi kritériumok esetén az autó bekerül a regionális műszaki csapat csillagtúrájába átvizsgálásra és fotózásra</a:t>
            </a:r>
            <a:endParaRPr lang="en-US" sz="1200" dirty="0">
              <a:solidFill>
                <a:schemeClr val="bg1"/>
              </a:solidFill>
              <a:latin typeface="Montserrat" pitchFamily="2" charset="77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Az autót a műszaki csapat tagjai töltik fel a hirdetési portálra, mint „</a:t>
            </a:r>
            <a:r>
              <a:rPr lang="hu-HU" sz="1200" dirty="0" err="1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validált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 autót”</a:t>
            </a:r>
            <a:endParaRPr lang="en-US" sz="1200" dirty="0">
              <a:solidFill>
                <a:schemeClr val="bg1"/>
              </a:solidFill>
              <a:latin typeface="Montserrat" pitchFamily="2" charset="77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Az autó ára magában foglalja az átvizsgálás és garancia költségeit. A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kereskedés minden marketing platformon ezt az árat használja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A </a:t>
            </a:r>
            <a:r>
              <a:rPr lang="hu-HU" sz="1200" dirty="0" err="1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validált</a:t>
            </a: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 autók foglalhatók tesztvezetésre (külön díj ellenében), előlegezhetők, illetve a teljes vásárlási folyamat is végig vihető</a:t>
            </a:r>
            <a:endParaRPr lang="en-US" sz="1200" dirty="0">
              <a:solidFill>
                <a:schemeClr val="bg1"/>
              </a:solidFill>
              <a:latin typeface="Montserrat" pitchFamily="2" charset="77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Finanszírozás, biztosítás, kiterjesztett garancia szintén az online folyamat részét képezi </a:t>
            </a:r>
          </a:p>
          <a:p>
            <a:pPr marL="185738" lvl="1" indent="-139700"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Ez a </a:t>
            </a:r>
            <a:r>
              <a:rPr lang="hu-HU" sz="1200" b="1" dirty="0">
                <a:solidFill>
                  <a:schemeClr val="bg1"/>
                </a:solidFill>
                <a:latin typeface="Montserrat" pitchFamily="2" charset="77"/>
                <a:ea typeface="Ebrima" panose="02000000000000000000" pitchFamily="2" charset="0"/>
                <a:cs typeface="Ebrima" panose="02000000000000000000" pitchFamily="2" charset="0"/>
              </a:rPr>
              <a:t>„Platform” modell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396EB0-46CD-8F40-A41F-E785BEC7272F}"/>
              </a:ext>
            </a:extLst>
          </p:cNvPr>
          <p:cNvSpPr txBox="1"/>
          <p:nvPr/>
        </p:nvSpPr>
        <p:spPr>
          <a:xfrm>
            <a:off x="506270" y="449406"/>
            <a:ext cx="21823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rgbClr val="24519C"/>
                </a:solidFill>
                <a:latin typeface="Montserrat" pitchFamily="2" charset="77"/>
              </a:rPr>
              <a:t>Mit csinálnak az új szereplők? </a:t>
            </a:r>
            <a:endParaRPr lang="en-ID" sz="1000" dirty="0">
              <a:solidFill>
                <a:srgbClr val="24519C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4857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B75C9BA-07F8-3C4D-8B51-4AF6395D0D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7" r="23"/>
          <a:stretch/>
        </p:blipFill>
        <p:spPr>
          <a:xfrm>
            <a:off x="7223474" y="1339304"/>
            <a:ext cx="4632469" cy="3625945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B3E097-21D5-B247-9793-2B64ED8C1A97}"/>
              </a:ext>
            </a:extLst>
          </p:cNvPr>
          <p:cNvSpPr txBox="1"/>
          <p:nvPr/>
        </p:nvSpPr>
        <p:spPr>
          <a:xfrm>
            <a:off x="907795" y="1164219"/>
            <a:ext cx="5774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Montserrat SemiBold" pitchFamily="2" charset="77"/>
              </a:rPr>
              <a:t>MIT CSINÁLNAK </a:t>
            </a:r>
            <a:r>
              <a:rPr lang="hu-HU" sz="3600" b="1" dirty="0">
                <a:solidFill>
                  <a:srgbClr val="24519C"/>
                </a:solidFill>
                <a:latin typeface="Montserrat SemiBold" pitchFamily="2" charset="77"/>
              </a:rPr>
              <a:t>a nagy autópiaci szereplők? – A „Webshop” modell</a:t>
            </a:r>
            <a:endParaRPr lang="en-ID" sz="3600" b="1" dirty="0">
              <a:solidFill>
                <a:srgbClr val="24519C"/>
              </a:solidFill>
              <a:latin typeface="Montserrat SemiBold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E18FE-83B6-2B45-B721-8FD27FB59400}"/>
              </a:ext>
            </a:extLst>
          </p:cNvPr>
          <p:cNvSpPr txBox="1"/>
          <p:nvPr/>
        </p:nvSpPr>
        <p:spPr>
          <a:xfrm>
            <a:off x="1412676" y="3152277"/>
            <a:ext cx="5124601" cy="2856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Azok a piaci szereplők, akik képesek az aggregátorok (hirdetési platformok) kínálati volumenét önállóan előállítani MEGA online autókereskedéseket építenek fel (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Autohero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,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Cinch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,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Carvana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, stb.). Ez a </a:t>
            </a:r>
            <a:r>
              <a:rPr lang="hu-HU" sz="11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„Webshop” modell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hu-HU" sz="11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 fogyasztói értékajánlat változatlan (200 pontos átvizsgálás, stb.), de a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dealer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-i hasznokat egy kézben fölözik le (magasabb ár, stb.) </a:t>
            </a:r>
          </a:p>
          <a:p>
            <a:pPr>
              <a:lnSpc>
                <a:spcPct val="150000"/>
              </a:lnSpc>
            </a:pPr>
            <a:endParaRPr lang="hu-HU" sz="11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Ehhez a modellhez önálló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brandépítés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(= mega-beruházás), illetve aggragált beszerzési csatorna szükséges (lásd webuyanycar.com –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Cinch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, vagy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wirkaufendeinauto.de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–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Autohero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88B9F6-00B0-9445-A6CA-486A02D2ECB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818140" y="545318"/>
            <a:ext cx="1184077" cy="1913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F0A586-F087-844E-8F6C-EAE1E0A43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185" y="510286"/>
            <a:ext cx="361577" cy="2614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685E6B-7DB5-8B43-ACC8-DF728879B53F}"/>
              </a:ext>
            </a:extLst>
          </p:cNvPr>
          <p:cNvSpPr txBox="1"/>
          <p:nvPr/>
        </p:nvSpPr>
        <p:spPr>
          <a:xfrm>
            <a:off x="11267320" y="6117011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D6966D1-A6AB-4978-81E4-2FC269DB8910}" type="slidenum">
              <a:rPr lang="en-US" sz="1600" smtClean="0">
                <a:solidFill>
                  <a:srgbClr val="24519C"/>
                </a:solidFill>
                <a:latin typeface="Montserrat" pitchFamily="2" charset="77"/>
              </a:rPr>
              <a:pPr algn="r"/>
              <a:t>5</a:t>
            </a:fld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/</a:t>
            </a:r>
            <a:r>
              <a:rPr lang="en-US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27</a:t>
            </a:r>
            <a:endParaRPr lang="en-ID" sz="1100" dirty="0">
              <a:solidFill>
                <a:schemeClr val="accent6">
                  <a:lumMod val="20000"/>
                  <a:lumOff val="80000"/>
                </a:schemeClr>
              </a:solidFill>
              <a:latin typeface="Montserrat" pitchFamily="2" charset="77"/>
            </a:endParaRPr>
          </a:p>
        </p:txBody>
      </p:sp>
      <p:sp>
        <p:nvSpPr>
          <p:cNvPr id="2" name="TextBox 31">
            <a:extLst>
              <a:ext uri="{FF2B5EF4-FFF2-40B4-BE49-F238E27FC236}">
                <a16:creationId xmlns:a16="http://schemas.microsoft.com/office/drawing/2014/main" id="{57E919C2-3450-0B6C-7448-0BDE438F0ABB}"/>
              </a:ext>
            </a:extLst>
          </p:cNvPr>
          <p:cNvSpPr txBox="1"/>
          <p:nvPr/>
        </p:nvSpPr>
        <p:spPr>
          <a:xfrm>
            <a:off x="506270" y="449406"/>
            <a:ext cx="21823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rgbClr val="24519C"/>
                </a:solidFill>
                <a:latin typeface="Montserrat" pitchFamily="2" charset="77"/>
              </a:rPr>
              <a:t>Mit csinálnak az új szereplők? </a:t>
            </a:r>
            <a:endParaRPr lang="en-ID" sz="1000" dirty="0">
              <a:solidFill>
                <a:srgbClr val="24519C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54629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77B360C-D645-F44B-B1A0-C77BF72D36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2" r="45252" b="6900"/>
          <a:stretch/>
        </p:blipFill>
        <p:spPr>
          <a:xfrm>
            <a:off x="7124165" y="1551728"/>
            <a:ext cx="3705727" cy="3761416"/>
          </a:xfr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A0C5E26-FBCC-1A79-F89B-7C2EBC3FD68E}"/>
              </a:ext>
            </a:extLst>
          </p:cNvPr>
          <p:cNvSpPr/>
          <p:nvPr/>
        </p:nvSpPr>
        <p:spPr>
          <a:xfrm rot="5400000">
            <a:off x="3233334" y="3467666"/>
            <a:ext cx="1080936" cy="5639006"/>
          </a:xfrm>
          <a:custGeom>
            <a:avLst/>
            <a:gdLst>
              <a:gd name="connsiteX0" fmla="*/ 370582 w 2643739"/>
              <a:gd name="connsiteY0" fmla="*/ 0 h 6237170"/>
              <a:gd name="connsiteX1" fmla="*/ 2643739 w 2643739"/>
              <a:gd name="connsiteY1" fmla="*/ 0 h 6237170"/>
              <a:gd name="connsiteX2" fmla="*/ 2643739 w 2643739"/>
              <a:gd name="connsiteY2" fmla="*/ 6237170 h 6237170"/>
              <a:gd name="connsiteX3" fmla="*/ 370582 w 2643739"/>
              <a:gd name="connsiteY3" fmla="*/ 6237170 h 6237170"/>
              <a:gd name="connsiteX4" fmla="*/ 0 w 2643739"/>
              <a:gd name="connsiteY4" fmla="*/ 5866588 h 6237170"/>
              <a:gd name="connsiteX5" fmla="*/ 0 w 2643739"/>
              <a:gd name="connsiteY5" fmla="*/ 370582 h 6237170"/>
              <a:gd name="connsiteX6" fmla="*/ 370582 w 2643739"/>
              <a:gd name="connsiteY6" fmla="*/ 0 h 623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3739" h="6237170">
                <a:moveTo>
                  <a:pt x="370582" y="0"/>
                </a:moveTo>
                <a:lnTo>
                  <a:pt x="2643739" y="0"/>
                </a:lnTo>
                <a:lnTo>
                  <a:pt x="2643739" y="6237170"/>
                </a:lnTo>
                <a:lnTo>
                  <a:pt x="370582" y="6237170"/>
                </a:lnTo>
                <a:cubicBezTo>
                  <a:pt x="165915" y="6237170"/>
                  <a:pt x="0" y="6071255"/>
                  <a:pt x="0" y="5866588"/>
                </a:cubicBezTo>
                <a:lnTo>
                  <a:pt x="0" y="370582"/>
                </a:lnTo>
                <a:cubicBezTo>
                  <a:pt x="0" y="165915"/>
                  <a:pt x="165915" y="0"/>
                  <a:pt x="370582" y="0"/>
                </a:cubicBezTo>
                <a:close/>
              </a:path>
            </a:pathLst>
          </a:cu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75000-3F11-4985-8EB7-F9A35CC57E21}"/>
              </a:ext>
            </a:extLst>
          </p:cNvPr>
          <p:cNvSpPr txBox="1"/>
          <p:nvPr/>
        </p:nvSpPr>
        <p:spPr>
          <a:xfrm>
            <a:off x="11203199" y="6117011"/>
            <a:ext cx="652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24519C"/>
                </a:solidFill>
                <a:latin typeface="Montserrat" pitchFamily="2" charset="77"/>
              </a:rPr>
              <a:t>0</a:t>
            </a:r>
            <a:fld id="{4D6966D1-A6AB-4978-81E4-2FC269DB8910}" type="slidenum">
              <a:rPr lang="en-US" sz="1600" smtClean="0">
                <a:solidFill>
                  <a:srgbClr val="24519C"/>
                </a:solidFill>
                <a:latin typeface="Montserrat" pitchFamily="2" charset="77"/>
              </a:rPr>
              <a:pPr algn="r"/>
              <a:t>6</a:t>
            </a:fld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/</a:t>
            </a:r>
            <a:r>
              <a:rPr lang="en-US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27</a:t>
            </a:r>
            <a:endParaRPr lang="en-ID" sz="1100" dirty="0">
              <a:solidFill>
                <a:schemeClr val="accent6">
                  <a:lumMod val="20000"/>
                  <a:lumOff val="80000"/>
                </a:schemeClr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406D8-C7CD-4A9A-A282-E90F89E6376B}"/>
              </a:ext>
            </a:extLst>
          </p:cNvPr>
          <p:cNvSpPr txBox="1"/>
          <p:nvPr/>
        </p:nvSpPr>
        <p:spPr>
          <a:xfrm>
            <a:off x="1448760" y="3175628"/>
            <a:ext cx="4647240" cy="260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Az előbbieken túl több egyéb megközelítés is létezik a használt autó vásárlás digitalizálására</a:t>
            </a:r>
          </a:p>
          <a:p>
            <a:pPr>
              <a:lnSpc>
                <a:spcPct val="150000"/>
              </a:lnSpc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Legjelentősebb közülük az </a:t>
            </a:r>
            <a:r>
              <a:rPr lang="hu-HU" sz="11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„Aggregátor” modell</a:t>
            </a:r>
          </a:p>
          <a:p>
            <a:pPr>
              <a:lnSpc>
                <a:spcPct val="150000"/>
              </a:lnSpc>
            </a:pPr>
            <a:endParaRPr lang="hu-HU" sz="11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Ez a hirdetési portálok kínálatát aggregálja, szűri, minősíti, illetve tényleges vásárlási szándék esetén beleékelődik a folyamatba, mint „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inspector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” / vásárlási </a:t>
            </a:r>
            <a:r>
              <a:rPr lang="hu-HU" sz="11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validátor</a:t>
            </a:r>
            <a:r>
              <a:rPr lang="hu-HU" sz="11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hu-HU" sz="11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endParaRPr lang="hu-HU" sz="11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7E1363-D4CB-4F40-9B21-C56F58079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140" y="545318"/>
            <a:ext cx="1184077" cy="191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188156-2C5F-9E4D-B778-250EF0ECD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185" y="510286"/>
            <a:ext cx="361577" cy="261414"/>
          </a:xfrm>
          <a:prstGeom prst="rect">
            <a:avLst/>
          </a:prstGeom>
        </p:spPr>
      </p:pic>
      <p:sp>
        <p:nvSpPr>
          <p:cNvPr id="3" name="TextBox 31">
            <a:extLst>
              <a:ext uri="{FF2B5EF4-FFF2-40B4-BE49-F238E27FC236}">
                <a16:creationId xmlns:a16="http://schemas.microsoft.com/office/drawing/2014/main" id="{815B7EFC-E53C-B4F5-6015-AA717B29A3B3}"/>
              </a:ext>
            </a:extLst>
          </p:cNvPr>
          <p:cNvSpPr txBox="1"/>
          <p:nvPr/>
        </p:nvSpPr>
        <p:spPr>
          <a:xfrm>
            <a:off x="506270" y="449406"/>
            <a:ext cx="21823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rgbClr val="24519C"/>
                </a:solidFill>
                <a:latin typeface="Montserrat" pitchFamily="2" charset="77"/>
              </a:rPr>
              <a:t>Mit csinálnak az új szereplők? </a:t>
            </a:r>
            <a:endParaRPr lang="en-ID" sz="1000" dirty="0">
              <a:solidFill>
                <a:srgbClr val="24519C"/>
              </a:solidFill>
              <a:latin typeface="Montserrat" pitchFamily="2" charset="77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CD3A0673-A50C-F023-C513-9B6ADB4E21DD}"/>
              </a:ext>
            </a:extLst>
          </p:cNvPr>
          <p:cNvSpPr txBox="1"/>
          <p:nvPr/>
        </p:nvSpPr>
        <p:spPr>
          <a:xfrm>
            <a:off x="907795" y="1164219"/>
            <a:ext cx="5888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Montserrat SemiBold" pitchFamily="2" charset="77"/>
              </a:rPr>
              <a:t>MIT CSINÁLNAK </a:t>
            </a:r>
            <a:r>
              <a:rPr lang="hu-HU" sz="3600" b="1" dirty="0">
                <a:solidFill>
                  <a:srgbClr val="24519C"/>
                </a:solidFill>
                <a:latin typeface="Montserrat SemiBold" pitchFamily="2" charset="77"/>
              </a:rPr>
              <a:t>az  alternatív szereplők? – Az „Aggregátor” modell</a:t>
            </a:r>
            <a:endParaRPr lang="en-ID" sz="3600" b="1" dirty="0">
              <a:solidFill>
                <a:srgbClr val="24519C"/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1134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06DCA85-37BC-4BA3-B24C-C5946C03E120}"/>
              </a:ext>
            </a:extLst>
          </p:cNvPr>
          <p:cNvSpPr txBox="1"/>
          <p:nvPr/>
        </p:nvSpPr>
        <p:spPr>
          <a:xfrm>
            <a:off x="5581241" y="2149170"/>
            <a:ext cx="5450296" cy="4026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Homologizálják</a:t>
            </a:r>
            <a:r>
              <a:rPr lang="hu-HU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a kínálatot és </a:t>
            </a:r>
            <a:r>
              <a:rPr lang="hu-HU" sz="1400" b="1" dirty="0">
                <a:solidFill>
                  <a:srgbClr val="24519C"/>
                </a:solidFill>
                <a:latin typeface="Montserrat" pitchFamily="2" charset="77"/>
              </a:rPr>
              <a:t>lebontanak minden bizalmi gátat az online vásárláshoz. </a:t>
            </a:r>
          </a:p>
          <a:p>
            <a:pPr>
              <a:lnSpc>
                <a:spcPct val="150000"/>
              </a:lnSpc>
            </a:pPr>
            <a:endParaRPr lang="en-ID" sz="1200" b="1" dirty="0">
              <a:solidFill>
                <a:srgbClr val="24519C"/>
              </a:solidFill>
              <a:latin typeface="Montserrat SemiBold" pitchFamily="2" charset="77"/>
            </a:endParaRPr>
          </a:p>
          <a:p>
            <a:pPr>
              <a:lnSpc>
                <a:spcPct val="150000"/>
              </a:lnSpc>
            </a:pPr>
            <a:r>
              <a:rPr lang="hu-HU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 n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ext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-gen </a:t>
            </a:r>
            <a:r>
              <a:rPr lang="hu-HU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digitális használt autó piacterek minden modellben </a:t>
            </a:r>
            <a:r>
              <a:rPr lang="en-US" sz="1400" b="1" dirty="0">
                <a:solidFill>
                  <a:srgbClr val="24519C"/>
                </a:solidFill>
                <a:latin typeface="Montserrat" pitchFamily="2" charset="77"/>
              </a:rPr>
              <a:t>a</a:t>
            </a:r>
            <a:r>
              <a:rPr lang="hu-HU" sz="1400" b="1" dirty="0">
                <a:solidFill>
                  <a:srgbClr val="24519C"/>
                </a:solidFill>
                <a:latin typeface="Montserrat" pitchFamily="2" charset="77"/>
              </a:rPr>
              <a:t> bizalomra épülnek</a:t>
            </a:r>
            <a:r>
              <a:rPr lang="en-US" sz="1400" b="1" dirty="0">
                <a:solidFill>
                  <a:srgbClr val="24519C"/>
                </a:solidFill>
                <a:latin typeface="Montserrat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</a:t>
            </a:r>
            <a:r>
              <a:rPr lang="hu-HU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ki olyan márkát épít, és olyan szolgáltatásokat finanszíroz, melyek elegendőek a 100%-os vásárlói bizalom eléréséhez, </a:t>
            </a:r>
            <a:r>
              <a:rPr lang="hu-HU" sz="1400" b="1" dirty="0">
                <a:solidFill>
                  <a:srgbClr val="24519C"/>
                </a:solidFill>
                <a:latin typeface="Montserrat" pitchFamily="2" charset="77"/>
              </a:rPr>
              <a:t>képes lesz online használt autót értékesíteni</a:t>
            </a:r>
            <a:r>
              <a:rPr lang="hu-HU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A bizalom azonban nincs ingyen, az újdonságokkal mindenki bizalmatlan, ezért kellenek </a:t>
            </a:r>
            <a:r>
              <a:rPr lang="hu-HU" sz="1400" b="1" dirty="0">
                <a:solidFill>
                  <a:srgbClr val="24519C"/>
                </a:solidFill>
                <a:latin typeface="Montserrat" pitchFamily="2" charset="77"/>
              </a:rPr>
              <a:t>aránytalanul nagy bizalomépítő garanciák</a:t>
            </a:r>
            <a:r>
              <a:rPr lang="hu-HU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a rendszerbe. 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0EF77FB-D74A-C048-AE84-60EE41354C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0" r="15020"/>
          <a:stretch>
            <a:fillRect/>
          </a:stretch>
        </p:blipFill>
        <p:spPr>
          <a:xfrm>
            <a:off x="710087" y="1549005"/>
            <a:ext cx="4275137" cy="4192587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B506B3D-32EA-874A-A59E-38AD9A355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140" y="545318"/>
            <a:ext cx="1184077" cy="1913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E6F7CB-EE15-4E4C-8F63-F7653245B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185" y="510286"/>
            <a:ext cx="361577" cy="2614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37FA6F-E6BC-1443-BF9E-DE3374FC2AE4}"/>
              </a:ext>
            </a:extLst>
          </p:cNvPr>
          <p:cNvSpPr txBox="1"/>
          <p:nvPr/>
        </p:nvSpPr>
        <p:spPr>
          <a:xfrm>
            <a:off x="11308998" y="6117011"/>
            <a:ext cx="546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D6966D1-A6AB-4978-81E4-2FC269DB8910}" type="slidenum">
              <a:rPr lang="en-US" sz="1600" smtClean="0">
                <a:solidFill>
                  <a:srgbClr val="24519C"/>
                </a:solidFill>
                <a:latin typeface="Montserrat" pitchFamily="2" charset="77"/>
              </a:rPr>
              <a:pPr algn="r"/>
              <a:t>7</a:t>
            </a:fld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/</a:t>
            </a:r>
            <a:r>
              <a:rPr lang="en-US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27</a:t>
            </a:r>
            <a:endParaRPr lang="en-ID" sz="1100" dirty="0">
              <a:solidFill>
                <a:schemeClr val="accent6">
                  <a:lumMod val="20000"/>
                  <a:lumOff val="80000"/>
                </a:schemeClr>
              </a:solidFill>
              <a:latin typeface="Montserrat" pitchFamily="2" charset="77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C8775601-A3C8-0730-08BE-2BB57A6AE653}"/>
              </a:ext>
            </a:extLst>
          </p:cNvPr>
          <p:cNvSpPr txBox="1"/>
          <p:nvPr/>
        </p:nvSpPr>
        <p:spPr>
          <a:xfrm>
            <a:off x="5551921" y="948841"/>
            <a:ext cx="5479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Montserrat SemiBold" pitchFamily="2" charset="77"/>
              </a:rPr>
              <a:t>Mi a közös mindegyik modellben? </a:t>
            </a:r>
          </a:p>
        </p:txBody>
      </p:sp>
      <p:sp>
        <p:nvSpPr>
          <p:cNvPr id="4" name="TextBox 31">
            <a:extLst>
              <a:ext uri="{FF2B5EF4-FFF2-40B4-BE49-F238E27FC236}">
                <a16:creationId xmlns:a16="http://schemas.microsoft.com/office/drawing/2014/main" id="{BEB8398F-798C-EB29-924B-9518CDB75870}"/>
              </a:ext>
            </a:extLst>
          </p:cNvPr>
          <p:cNvSpPr txBox="1"/>
          <p:nvPr/>
        </p:nvSpPr>
        <p:spPr>
          <a:xfrm>
            <a:off x="506270" y="449406"/>
            <a:ext cx="21823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rgbClr val="24519C"/>
                </a:solidFill>
                <a:latin typeface="Montserrat" pitchFamily="2" charset="77"/>
              </a:rPr>
              <a:t>Mit csinálnak az új szereplők? </a:t>
            </a:r>
            <a:endParaRPr lang="en-ID" sz="1000" dirty="0">
              <a:solidFill>
                <a:srgbClr val="24519C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0636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DBBBF026-03DC-C941-9EA7-B7DBEFF837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32358" r="34317" b="31477"/>
          <a:stretch/>
        </p:blipFill>
        <p:spPr>
          <a:xfrm>
            <a:off x="5097517" y="1"/>
            <a:ext cx="7094483" cy="2784863"/>
          </a:xfrm>
        </p:spPr>
      </p:pic>
      <p:sp>
        <p:nvSpPr>
          <p:cNvPr id="12" name="Freeform: Shape 27">
            <a:extLst>
              <a:ext uri="{FF2B5EF4-FFF2-40B4-BE49-F238E27FC236}">
                <a16:creationId xmlns:a16="http://schemas.microsoft.com/office/drawing/2014/main" id="{B2732363-986E-ED47-A4E0-2CD927B1DE1E}"/>
              </a:ext>
            </a:extLst>
          </p:cNvPr>
          <p:cNvSpPr/>
          <p:nvPr/>
        </p:nvSpPr>
        <p:spPr>
          <a:xfrm>
            <a:off x="0" y="884512"/>
            <a:ext cx="8140700" cy="2602893"/>
          </a:xfrm>
          <a:custGeom>
            <a:avLst/>
            <a:gdLst>
              <a:gd name="connsiteX0" fmla="*/ 0 w 7083972"/>
              <a:gd name="connsiteY0" fmla="*/ 0 h 2168636"/>
              <a:gd name="connsiteX1" fmla="*/ 6948476 w 7083972"/>
              <a:gd name="connsiteY1" fmla="*/ 0 h 2168636"/>
              <a:gd name="connsiteX2" fmla="*/ 7083972 w 7083972"/>
              <a:gd name="connsiteY2" fmla="*/ 135496 h 2168636"/>
              <a:gd name="connsiteX3" fmla="*/ 7083972 w 7083972"/>
              <a:gd name="connsiteY3" fmla="*/ 2033140 h 2168636"/>
              <a:gd name="connsiteX4" fmla="*/ 6948476 w 7083972"/>
              <a:gd name="connsiteY4" fmla="*/ 2168636 h 2168636"/>
              <a:gd name="connsiteX5" fmla="*/ 0 w 7083972"/>
              <a:gd name="connsiteY5" fmla="*/ 2168636 h 216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3972" h="2168636">
                <a:moveTo>
                  <a:pt x="0" y="0"/>
                </a:moveTo>
                <a:lnTo>
                  <a:pt x="6948476" y="0"/>
                </a:lnTo>
                <a:cubicBezTo>
                  <a:pt x="7023308" y="0"/>
                  <a:pt x="7083972" y="60664"/>
                  <a:pt x="7083972" y="135496"/>
                </a:cubicBezTo>
                <a:lnTo>
                  <a:pt x="7083972" y="2033140"/>
                </a:lnTo>
                <a:cubicBezTo>
                  <a:pt x="7083972" y="2107972"/>
                  <a:pt x="7023308" y="2168636"/>
                  <a:pt x="6948476" y="2168636"/>
                </a:cubicBezTo>
                <a:lnTo>
                  <a:pt x="0" y="2168636"/>
                </a:lnTo>
                <a:close/>
              </a:path>
            </a:pathLst>
          </a:custGeom>
          <a:solidFill>
            <a:srgbClr val="24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2EF5-C201-C448-B42B-349663DB699E}"/>
              </a:ext>
            </a:extLst>
          </p:cNvPr>
          <p:cNvSpPr txBox="1"/>
          <p:nvPr/>
        </p:nvSpPr>
        <p:spPr>
          <a:xfrm>
            <a:off x="506270" y="449406"/>
            <a:ext cx="1746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rgbClr val="24519C"/>
                </a:solidFill>
                <a:latin typeface="Montserrat" pitchFamily="2" charset="77"/>
              </a:rPr>
              <a:t>Mi lesz az eredménye? </a:t>
            </a:r>
            <a:endParaRPr lang="en-ID" sz="1000" dirty="0">
              <a:solidFill>
                <a:srgbClr val="24519C"/>
              </a:solidFill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9EEB28-AC87-2749-BD08-D15A8D105BCD}"/>
              </a:ext>
            </a:extLst>
          </p:cNvPr>
          <p:cNvSpPr txBox="1"/>
          <p:nvPr/>
        </p:nvSpPr>
        <p:spPr>
          <a:xfrm>
            <a:off x="967329" y="2457705"/>
            <a:ext cx="5883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Közvetlen hatások a használt autó hirdetési piacon</a:t>
            </a:r>
            <a:endParaRPr lang="en-US" sz="2400" dirty="0">
              <a:solidFill>
                <a:schemeClr val="accent5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47E92-4F62-454B-9D37-B0D28F98F424}"/>
              </a:ext>
            </a:extLst>
          </p:cNvPr>
          <p:cNvSpPr txBox="1"/>
          <p:nvPr/>
        </p:nvSpPr>
        <p:spPr>
          <a:xfrm>
            <a:off x="967329" y="1118877"/>
            <a:ext cx="694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  <a:latin typeface="Montserrat SemiBold" pitchFamily="2" charset="77"/>
              </a:rPr>
              <a:t>MIÉRT OLYAN </a:t>
            </a:r>
            <a:br>
              <a:rPr lang="hu-HU" sz="3600" b="1" dirty="0">
                <a:solidFill>
                  <a:schemeClr val="bg1"/>
                </a:solidFill>
                <a:latin typeface="Montserrat SemiBold" pitchFamily="2" charset="77"/>
              </a:rPr>
            </a:br>
            <a:r>
              <a:rPr lang="hu-HU" sz="3600" b="1" dirty="0">
                <a:solidFill>
                  <a:schemeClr val="bg1"/>
                </a:solidFill>
                <a:latin typeface="Montserrat SemiBold" pitchFamily="2" charset="77"/>
              </a:rPr>
              <a:t>NAGY DOLOG EZ? </a:t>
            </a:r>
            <a:endParaRPr lang="en-ID" sz="3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D8F189-9C9D-0C48-8CFA-AFD08D333BD2}"/>
              </a:ext>
            </a:extLst>
          </p:cNvPr>
          <p:cNvSpPr txBox="1"/>
          <p:nvPr/>
        </p:nvSpPr>
        <p:spPr>
          <a:xfrm>
            <a:off x="967329" y="3588454"/>
            <a:ext cx="5128671" cy="3131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 </a:t>
            </a:r>
            <a:r>
              <a:rPr lang="hu-HU" sz="1100" dirty="0" err="1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digitalizálódással</a:t>
            </a: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az a mód, ahogy a hirdetési piac szereplői támogatják a tranzakciók létrejöttét, </a:t>
            </a:r>
            <a:r>
              <a:rPr lang="hu-HU" sz="11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visszavonhatatlanul megváltozik</a:t>
            </a:r>
            <a:endParaRPr lang="en-US" sz="1100" b="1" dirty="0">
              <a:solidFill>
                <a:srgbClr val="24519C"/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Az internet előtti érában a nyomtatott hirdetési újságok kapcsolták össze az eladókat és a vevőket</a:t>
            </a:r>
            <a:r>
              <a:rPr lang="en-US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. </a:t>
            </a: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Őket váltották fel az </a:t>
            </a:r>
            <a:r>
              <a:rPr lang="en-US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online listing site</a:t>
            </a: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-ok az elmúlt </a:t>
            </a:r>
            <a:r>
              <a:rPr lang="en-US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25 </a:t>
            </a: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évben </a:t>
            </a:r>
            <a:r>
              <a:rPr lang="en-US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1995 </a:t>
            </a: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és</a:t>
            </a:r>
            <a:r>
              <a:rPr lang="en-US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2020</a:t>
            </a: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között</a:t>
            </a:r>
            <a:r>
              <a:rPr lang="en-US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. </a:t>
            </a:r>
            <a:r>
              <a:rPr lang="hu-HU" sz="11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Mindkét modell a vevők és az eladók közötti kapcsolatfelvétel támogatásán alapult</a:t>
            </a:r>
            <a:r>
              <a:rPr lang="en-US" sz="11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en-US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– </a:t>
            </a: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maga a tranzakció a platformokon kívül zajlott le</a:t>
            </a:r>
            <a:r>
              <a:rPr lang="en-US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Az új érában </a:t>
            </a:r>
            <a:r>
              <a:rPr lang="hu-HU" sz="11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 hirdetési platformok maguk lesznek a tranzakció létrejöttének helyszínei</a:t>
            </a: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, ezáltal a platformok </a:t>
            </a:r>
            <a:r>
              <a:rPr lang="hu-HU" sz="11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nem érdeklődőket, hanem effektív vevőket szállítanak </a:t>
            </a: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 kereskedések felé.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24519C"/>
              </a:solidFill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19DEA3-2DEA-E345-B915-A148FBB067E2}"/>
              </a:ext>
            </a:extLst>
          </p:cNvPr>
          <p:cNvSpPr txBox="1"/>
          <p:nvPr/>
        </p:nvSpPr>
        <p:spPr>
          <a:xfrm>
            <a:off x="6237027" y="3588454"/>
            <a:ext cx="4763069" cy="2856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Ez az apró különbség felértékeli a platformok jelentőségét az értékláncban, és megváltoztatja az üzleti modellt</a:t>
            </a:r>
            <a:r>
              <a:rPr lang="en-US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: </a:t>
            </a:r>
            <a:r>
              <a:rPr lang="hu-HU" sz="11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 hirdetési platformok nem havi hirdetési díjakat fognak számlázni a kereskedések felé, hanem jutalékot a konkrét tranzakció után</a:t>
            </a: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, amihez a vevőt szállították </a:t>
            </a:r>
            <a:r>
              <a:rPr lang="en-US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– </a:t>
            </a: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épp úgy, mint más, már digitalizálódott szegmensekben a szórakoztató elektronikától a szállásfoglaló platformokig, </a:t>
            </a:r>
            <a:r>
              <a:rPr lang="hu-HU" sz="11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mint a Booking.com</a:t>
            </a:r>
            <a:r>
              <a:rPr lang="en-US" sz="11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. </a:t>
            </a:r>
            <a:endParaRPr lang="hu-HU" sz="1100" b="1" dirty="0">
              <a:solidFill>
                <a:srgbClr val="24519C"/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 kereskedések számára pedig </a:t>
            </a:r>
            <a:r>
              <a:rPr lang="hu-HU" sz="11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irreleváns lesz, hogy a vevőszerzési jutalékot a saját értékesítőjének, vagy a digitális hirdetési platformnak fizeti-e</a:t>
            </a:r>
            <a:r>
              <a:rPr lang="hu-HU" sz="11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, vagy netán a Google-Facebook duónak.</a:t>
            </a:r>
            <a:endParaRPr lang="en-US" sz="1100" dirty="0">
              <a:solidFill>
                <a:srgbClr val="24519C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014829-CE80-DA49-BCE0-11D04F91F19F}"/>
              </a:ext>
            </a:extLst>
          </p:cNvPr>
          <p:cNvSpPr txBox="1"/>
          <p:nvPr/>
        </p:nvSpPr>
        <p:spPr>
          <a:xfrm>
            <a:off x="11203199" y="6117011"/>
            <a:ext cx="652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D6966D1-A6AB-4978-81E4-2FC269DB8910}" type="slidenum">
              <a:rPr lang="en-US" sz="1600" smtClean="0">
                <a:solidFill>
                  <a:srgbClr val="24519C"/>
                </a:solidFill>
                <a:latin typeface="Montserrat" pitchFamily="2" charset="77"/>
              </a:rPr>
              <a:pPr algn="r"/>
              <a:t>8</a:t>
            </a:fld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/</a:t>
            </a:r>
            <a:r>
              <a:rPr lang="en-US" sz="1100" dirty="0">
                <a:solidFill>
                  <a:srgbClr val="F7F7F7"/>
                </a:solidFill>
                <a:latin typeface="Montserrat" pitchFamily="2" charset="77"/>
              </a:rPr>
              <a:t>2</a:t>
            </a:r>
            <a:r>
              <a:rPr lang="en-US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7</a:t>
            </a:r>
            <a:endParaRPr lang="en-ID" sz="1100" dirty="0">
              <a:solidFill>
                <a:schemeClr val="accent6">
                  <a:lumMod val="20000"/>
                  <a:lumOff val="8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5242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2B94177-C22B-B929-1FB1-2A7D07CA06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FBE9F-19CB-731D-CEA2-4C7FBD9BD9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231D73-C14A-A241-156C-28FD6F9B3E02}"/>
              </a:ext>
            </a:extLst>
          </p:cNvPr>
          <p:cNvSpPr/>
          <p:nvPr/>
        </p:nvSpPr>
        <p:spPr>
          <a:xfrm>
            <a:off x="429925" y="1963034"/>
            <a:ext cx="3655510" cy="4111295"/>
          </a:xfrm>
          <a:prstGeom prst="roundRect">
            <a:avLst>
              <a:gd name="adj" fmla="val 6386"/>
            </a:avLst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F2BE9-8D52-64F0-589E-5EB690CBB264}"/>
              </a:ext>
            </a:extLst>
          </p:cNvPr>
          <p:cNvSpPr/>
          <p:nvPr/>
        </p:nvSpPr>
        <p:spPr>
          <a:xfrm>
            <a:off x="4283237" y="1963034"/>
            <a:ext cx="3647052" cy="4111295"/>
          </a:xfrm>
          <a:prstGeom prst="roundRect">
            <a:avLst>
              <a:gd name="adj" fmla="val 6386"/>
            </a:avLst>
          </a:prstGeom>
          <a:solidFill>
            <a:srgbClr val="24519C"/>
          </a:soli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2C9BAF1-8C38-C422-9547-1DEC546345F6}"/>
              </a:ext>
            </a:extLst>
          </p:cNvPr>
          <p:cNvSpPr/>
          <p:nvPr/>
        </p:nvSpPr>
        <p:spPr>
          <a:xfrm>
            <a:off x="8106566" y="1963034"/>
            <a:ext cx="3655510" cy="4111295"/>
          </a:xfrm>
          <a:prstGeom prst="roundRect">
            <a:avLst>
              <a:gd name="adj" fmla="val 6386"/>
            </a:avLst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FE70A8-EBBA-43AE-2560-8E08B0B4005A}"/>
              </a:ext>
            </a:extLst>
          </p:cNvPr>
          <p:cNvSpPr txBox="1"/>
          <p:nvPr/>
        </p:nvSpPr>
        <p:spPr>
          <a:xfrm>
            <a:off x="509835" y="3018649"/>
            <a:ext cx="35414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Felkínált szolgáltatás</a:t>
            </a:r>
            <a:r>
              <a:rPr lang="en-US" sz="10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: </a:t>
            </a:r>
            <a:r>
              <a:rPr lang="hu-HU" sz="1000" dirty="0" err="1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ún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‚concierge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szolgáltatás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’,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ami átvizsgálja, megveszi és leszállítja a </a:t>
            </a:r>
            <a:r>
              <a:rPr lang="hu-HU" sz="1000" dirty="0" err="1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kiválaszott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autót bármely jelentős európai hirdetési oldalról. A szolgáltatás szűri a hirdetési oldalak kínálatát, lecsökkentve ezáltal a kereshető </a:t>
            </a:r>
            <a:r>
              <a:rPr lang="hu-HU" sz="1000" dirty="0" err="1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inventory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-t 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7M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autóról 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700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e-re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.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Az átvizsgálás mellé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, 6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hónapos garanciát és 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14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napos pénzvisszafizetést kínálnak. </a:t>
            </a:r>
            <a:endParaRPr lang="en-US" sz="1000" dirty="0">
              <a:solidFill>
                <a:srgbClr val="24519C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7602089-D592-C57D-DEA1-4827D18643B4}"/>
              </a:ext>
            </a:extLst>
          </p:cNvPr>
          <p:cNvSpPr/>
          <p:nvPr/>
        </p:nvSpPr>
        <p:spPr>
          <a:xfrm flipH="1">
            <a:off x="1328468" y="2138871"/>
            <a:ext cx="1864801" cy="391571"/>
          </a:xfrm>
          <a:prstGeom prst="round2DiagRect">
            <a:avLst>
              <a:gd name="adj1" fmla="val 16667"/>
              <a:gd name="adj2" fmla="val 36035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16283-64DA-39D3-C104-270EAAD9BE7C}"/>
              </a:ext>
            </a:extLst>
          </p:cNvPr>
          <p:cNvSpPr txBox="1"/>
          <p:nvPr/>
        </p:nvSpPr>
        <p:spPr>
          <a:xfrm>
            <a:off x="417102" y="2109644"/>
            <a:ext cx="3677035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solidFill>
                  <a:srgbClr val="24519C"/>
                </a:solidFill>
                <a:latin typeface="Montserrat SemiBold" pitchFamily="2" charset="77"/>
                <a:ea typeface="Source Sans Pro" panose="020B0503030403020204" pitchFamily="34" charset="0"/>
              </a:rPr>
              <a:t>Carvago.com</a:t>
            </a:r>
            <a:endParaRPr lang="en-US" sz="1400" b="1" dirty="0">
              <a:solidFill>
                <a:srgbClr val="24519C"/>
              </a:solidFill>
              <a:latin typeface="Montserrat SemiBold" pitchFamily="2" charset="77"/>
              <a:ea typeface="Source Sans Pro" panose="020B0503030403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8C35917-B29C-4446-BC1A-5E82D5448CE1}"/>
              </a:ext>
            </a:extLst>
          </p:cNvPr>
          <p:cNvSpPr txBox="1"/>
          <p:nvPr/>
        </p:nvSpPr>
        <p:spPr>
          <a:xfrm>
            <a:off x="507523" y="4289225"/>
            <a:ext cx="3541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Üzleti</a:t>
            </a:r>
            <a:r>
              <a:rPr lang="en-US" sz="10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en-US" sz="1000" b="1" dirty="0" err="1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modell</a:t>
            </a:r>
            <a:r>
              <a:rPr lang="hu-HU" sz="10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(2022 nyári állapot)</a:t>
            </a:r>
            <a:r>
              <a:rPr lang="en-US" sz="10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: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 felhasználók egy 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80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Eurós átvizsgálási díj ellenében ajánlást kapnak a helyi átvizsgáló csapattól 2-3 napos átfutással, hogy a kinézett autó érdemes, vagy sem a megvételre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.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Ha nem érdemes, a </a:t>
            </a:r>
            <a:r>
              <a:rPr lang="en-US" sz="1000" dirty="0" err="1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Carvago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visszafizeti az átvizsgálási díjat. Ha érdemes, a </a:t>
            </a:r>
            <a:r>
              <a:rPr lang="en-US" sz="1000" dirty="0" err="1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Carvago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megveszi az autót, elrendezi a papírmunkát, és leszállítja a vásárlónak további díjak ellenében. A platformon keresztül finanszírozás és biztosítás köthető (szintén jutalékos rendszerben)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. 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62026CC-D75A-934F-9694-D1B80855A13B}"/>
              </a:ext>
            </a:extLst>
          </p:cNvPr>
          <p:cNvCxnSpPr>
            <a:cxnSpLocks/>
          </p:cNvCxnSpPr>
          <p:nvPr/>
        </p:nvCxnSpPr>
        <p:spPr>
          <a:xfrm>
            <a:off x="646132" y="4249093"/>
            <a:ext cx="3223096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1BB1E829-61D0-1649-9C2F-6CF5288FEC27}"/>
              </a:ext>
            </a:extLst>
          </p:cNvPr>
          <p:cNvSpPr txBox="1"/>
          <p:nvPr/>
        </p:nvSpPr>
        <p:spPr>
          <a:xfrm>
            <a:off x="1328468" y="552540"/>
            <a:ext cx="9229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Montserrat SemiBold" pitchFamily="2" charset="77"/>
              </a:rPr>
              <a:t>MI A HELYZET A KÖRNYÉKEN? </a:t>
            </a:r>
            <a:endParaRPr lang="en-US" sz="3600" b="1" dirty="0">
              <a:latin typeface="Montserrat SemiBold" pitchFamily="2" charset="77"/>
            </a:endParaRPr>
          </a:p>
          <a:p>
            <a:pPr algn="ctr"/>
            <a:r>
              <a:rPr lang="hu-HU" sz="3600" b="1" dirty="0">
                <a:solidFill>
                  <a:srgbClr val="24519C"/>
                </a:solidFill>
                <a:latin typeface="Montserrat SemiBold" pitchFamily="2" charset="77"/>
              </a:rPr>
              <a:t>Feltörekvő szereplők a</a:t>
            </a:r>
            <a:r>
              <a:rPr lang="en-US" sz="3600" b="1" dirty="0">
                <a:solidFill>
                  <a:srgbClr val="24519C"/>
                </a:solidFill>
                <a:latin typeface="Montserrat SemiBold" pitchFamily="2" charset="77"/>
              </a:rPr>
              <a:t> </a:t>
            </a:r>
            <a:r>
              <a:rPr lang="en-US" sz="3600" b="1" u="sng" dirty="0">
                <a:solidFill>
                  <a:srgbClr val="24519C"/>
                </a:solidFill>
                <a:latin typeface="Montserrat SemiBold" pitchFamily="2" charset="77"/>
              </a:rPr>
              <a:t>CEE </a:t>
            </a:r>
            <a:r>
              <a:rPr lang="hu-HU" sz="3600" b="1" u="sng" dirty="0">
                <a:solidFill>
                  <a:srgbClr val="24519C"/>
                </a:solidFill>
                <a:latin typeface="Montserrat SemiBold" pitchFamily="2" charset="77"/>
              </a:rPr>
              <a:t>piacokon</a:t>
            </a:r>
            <a:endParaRPr lang="en-ID" sz="3600" b="1" u="sng" dirty="0">
              <a:solidFill>
                <a:srgbClr val="24519C"/>
              </a:solidFill>
              <a:latin typeface="Montserrat SemiBold" pitchFamily="2" charset="77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F8C7E6D0-B488-C641-8402-0153213B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140" y="545318"/>
            <a:ext cx="1184077" cy="19135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EB20D644-E344-0644-828C-C2398F6D1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185" y="510286"/>
            <a:ext cx="361577" cy="261414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DA48375A-7F9C-8F47-AF47-26CC3209D95B}"/>
              </a:ext>
            </a:extLst>
          </p:cNvPr>
          <p:cNvSpPr txBox="1"/>
          <p:nvPr/>
        </p:nvSpPr>
        <p:spPr>
          <a:xfrm>
            <a:off x="351867" y="394772"/>
            <a:ext cx="2564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rgbClr val="24519C"/>
                </a:solidFill>
                <a:latin typeface="Montserrat" pitchFamily="2" charset="77"/>
              </a:rPr>
              <a:t>Feltörekvő szereplők a CEE piacokon</a:t>
            </a:r>
            <a:endParaRPr lang="en-ID" sz="1000" dirty="0">
              <a:solidFill>
                <a:srgbClr val="24519C"/>
              </a:solidFill>
              <a:latin typeface="Montserrat" pitchFamily="2" charset="77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7F2F8E2-C614-2E4A-8FC6-43E19C60E630}"/>
              </a:ext>
            </a:extLst>
          </p:cNvPr>
          <p:cNvSpPr txBox="1"/>
          <p:nvPr/>
        </p:nvSpPr>
        <p:spPr>
          <a:xfrm>
            <a:off x="417102" y="2599237"/>
            <a:ext cx="3677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 dirty="0">
                <a:solidFill>
                  <a:srgbClr val="24519C"/>
                </a:solidFill>
                <a:latin typeface="Montserrat SemiBold" pitchFamily="2" charset="77"/>
                <a:ea typeface="Source Sans Pro" panose="020B0503030403020204" pitchFamily="34" charset="0"/>
              </a:rPr>
              <a:t>Elsődleges működési lokáció</a:t>
            </a:r>
            <a:r>
              <a:rPr lang="en-US" sz="1000" b="1" dirty="0">
                <a:solidFill>
                  <a:srgbClr val="24519C"/>
                </a:solidFill>
                <a:latin typeface="Montserrat SemiBold" pitchFamily="2" charset="77"/>
                <a:ea typeface="Source Sans Pro" panose="020B0503030403020204" pitchFamily="34" charset="0"/>
              </a:rPr>
              <a:t>: CZ / SK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D730D25-79BC-3E48-BD4F-47C8EE9F915A}"/>
              </a:ext>
            </a:extLst>
          </p:cNvPr>
          <p:cNvSpPr txBox="1"/>
          <p:nvPr/>
        </p:nvSpPr>
        <p:spPr>
          <a:xfrm>
            <a:off x="8177773" y="3014601"/>
            <a:ext cx="3541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Felkínált szolgáltatás</a:t>
            </a:r>
            <a:r>
              <a:rPr lang="en-US" sz="10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: 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Shift.com model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l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–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kizárólag saját tulajdonban lévő </a:t>
            </a:r>
            <a:r>
              <a:rPr lang="hu-HU" sz="1000" dirty="0" err="1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inventory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reklámozása és értékesítése történik a platformon.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 házhoz szervezett tesztvezetéseket személyes „autó-nagykövetek” szervezik és vezénylik le, akik menet közben tanácsadóként is funkcionálnak. Átvizsgált autók,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5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év garanciával, 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14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napos pénzvisszafizetéssel, tesztvezetéssel</a:t>
            </a:r>
            <a:endParaRPr lang="en-US" sz="1000" dirty="0">
              <a:solidFill>
                <a:srgbClr val="24519C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101" name="Rectangle: Diagonal Corners Rounded 11">
            <a:extLst>
              <a:ext uri="{FF2B5EF4-FFF2-40B4-BE49-F238E27FC236}">
                <a16:creationId xmlns:a16="http://schemas.microsoft.com/office/drawing/2014/main" id="{BBD06F83-1C74-1244-B218-CD923009E706}"/>
              </a:ext>
            </a:extLst>
          </p:cNvPr>
          <p:cNvSpPr/>
          <p:nvPr/>
        </p:nvSpPr>
        <p:spPr>
          <a:xfrm flipH="1">
            <a:off x="8996406" y="2134823"/>
            <a:ext cx="1864801" cy="391571"/>
          </a:xfrm>
          <a:prstGeom prst="round2DiagRect">
            <a:avLst>
              <a:gd name="adj1" fmla="val 16667"/>
              <a:gd name="adj2" fmla="val 36035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itchFamily="2" charset="77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F46CF58-040E-974C-87D4-BB8295FE4612}"/>
              </a:ext>
            </a:extLst>
          </p:cNvPr>
          <p:cNvSpPr txBox="1"/>
          <p:nvPr/>
        </p:nvSpPr>
        <p:spPr>
          <a:xfrm>
            <a:off x="8085040" y="2105596"/>
            <a:ext cx="3677035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solidFill>
                  <a:srgbClr val="24519C"/>
                </a:solidFill>
                <a:latin typeface="Montserrat SemiBold" pitchFamily="2" charset="77"/>
                <a:ea typeface="Source Sans Pro" panose="020B0503030403020204" pitchFamily="34" charset="0"/>
              </a:rPr>
              <a:t>Spotawheel.com</a:t>
            </a:r>
            <a:endParaRPr lang="en-US" sz="1400" b="1" dirty="0">
              <a:solidFill>
                <a:srgbClr val="24519C"/>
              </a:solidFill>
              <a:latin typeface="Montserrat SemiBold" pitchFamily="2" charset="77"/>
              <a:ea typeface="Source Sans Pro" panose="020B0503030403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BC883A3-B6F8-5544-9A5D-EECC4E01A9F9}"/>
              </a:ext>
            </a:extLst>
          </p:cNvPr>
          <p:cNvSpPr txBox="1"/>
          <p:nvPr/>
        </p:nvSpPr>
        <p:spPr>
          <a:xfrm>
            <a:off x="8175461" y="4285177"/>
            <a:ext cx="35414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Üzleti modell (2022 nyár)</a:t>
            </a:r>
            <a:r>
              <a:rPr lang="en-US" sz="1000" b="1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: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 kizárólag saját tulajdonú autók magasabb árazása fedezi a magas hozzáadott-értékű szolgáltatásokat, melyek felépítik a fogyasztói bizalmat és a vevői biztonságot. A magasra belőtt árazás lehetővé teszi a nagybani piac lefölözését, ami lehetővé teszi a „legjobb használtautók a legjobb szolgáltatással” vállalást megcélzását. Az üzleti modell 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100M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Euros befektetést eredményezett 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2022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áprilisában (többek között a HAHU-t tulajdonló </a:t>
            </a:r>
            <a:r>
              <a:rPr lang="hu-HU" sz="1000" dirty="0" err="1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Adevinta</a:t>
            </a:r>
            <a:r>
              <a:rPr lang="hu-HU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 kockatőke alapjától)</a:t>
            </a:r>
            <a:r>
              <a:rPr lang="en-US" sz="1000" dirty="0">
                <a:solidFill>
                  <a:srgbClr val="24519C"/>
                </a:solidFill>
                <a:latin typeface="Montserrat" pitchFamily="2" charset="77"/>
                <a:ea typeface="Source Sans Pro" panose="020B0503030403020204" pitchFamily="34" charset="0"/>
              </a:rPr>
              <a:t>.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CB8E4E9-B6F0-0E4C-A9D6-1D4261576E71}"/>
              </a:ext>
            </a:extLst>
          </p:cNvPr>
          <p:cNvCxnSpPr>
            <a:cxnSpLocks/>
          </p:cNvCxnSpPr>
          <p:nvPr/>
        </p:nvCxnSpPr>
        <p:spPr>
          <a:xfrm>
            <a:off x="8314070" y="4245045"/>
            <a:ext cx="3223096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3AE8864B-9BA0-784B-9B87-7AA526EB0BFB}"/>
              </a:ext>
            </a:extLst>
          </p:cNvPr>
          <p:cNvSpPr txBox="1"/>
          <p:nvPr/>
        </p:nvSpPr>
        <p:spPr>
          <a:xfrm>
            <a:off x="8085040" y="2595189"/>
            <a:ext cx="3677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 dirty="0">
                <a:solidFill>
                  <a:srgbClr val="24519C"/>
                </a:solidFill>
                <a:latin typeface="Montserrat SemiBold" pitchFamily="2" charset="77"/>
                <a:ea typeface="Source Sans Pro" panose="020B0503030403020204" pitchFamily="34" charset="0"/>
              </a:rPr>
              <a:t>Elsődleges működési lokáció</a:t>
            </a:r>
            <a:r>
              <a:rPr lang="en-US" sz="1000" b="1" dirty="0">
                <a:solidFill>
                  <a:srgbClr val="24519C"/>
                </a:solidFill>
                <a:latin typeface="Montserrat SemiBold" pitchFamily="2" charset="77"/>
                <a:ea typeface="Source Sans Pro" panose="020B0503030403020204" pitchFamily="34" charset="0"/>
              </a:rPr>
              <a:t>: GR / PL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2C5C8D-785E-9248-B37D-059806611F4A}"/>
              </a:ext>
            </a:extLst>
          </p:cNvPr>
          <p:cNvSpPr txBox="1"/>
          <p:nvPr/>
        </p:nvSpPr>
        <p:spPr>
          <a:xfrm>
            <a:off x="4330874" y="3021651"/>
            <a:ext cx="35414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Felkínált szolgáltatás</a:t>
            </a:r>
            <a:r>
              <a:rPr lang="en-US" sz="1000" b="1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: 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a hirdető által feltöltött autó nem jelenik meg automatikusan az oldalon, hanem átvizsgálásra kerül 2-3 napos átfutással a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Neostar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saját műszaki csapata által. A fotózást és a tényleges feltöltést a műszaki csapat tagja végzi. A portál kínálata így kizárólag átvizsgált, tesztvezethető, prémium garanciás autókat tartalmaz.</a:t>
            </a:r>
            <a:endParaRPr lang="en-US" sz="1000" dirty="0">
              <a:solidFill>
                <a:schemeClr val="bg1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107" name="Rectangle: Diagonal Corners Rounded 11">
            <a:extLst>
              <a:ext uri="{FF2B5EF4-FFF2-40B4-BE49-F238E27FC236}">
                <a16:creationId xmlns:a16="http://schemas.microsoft.com/office/drawing/2014/main" id="{203849CB-BB97-684D-92DA-B4FB210432BF}"/>
              </a:ext>
            </a:extLst>
          </p:cNvPr>
          <p:cNvSpPr/>
          <p:nvPr/>
        </p:nvSpPr>
        <p:spPr>
          <a:xfrm flipH="1">
            <a:off x="5149507" y="2141873"/>
            <a:ext cx="1864801" cy="391571"/>
          </a:xfrm>
          <a:prstGeom prst="round2DiagRect">
            <a:avLst>
              <a:gd name="adj1" fmla="val 16667"/>
              <a:gd name="adj2" fmla="val 36035"/>
            </a:avLst>
          </a:prstGeom>
          <a:solidFill>
            <a:srgbClr val="24519C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19987D8-5E26-644B-A8B8-8F33606773D1}"/>
              </a:ext>
            </a:extLst>
          </p:cNvPr>
          <p:cNvSpPr txBox="1"/>
          <p:nvPr/>
        </p:nvSpPr>
        <p:spPr>
          <a:xfrm>
            <a:off x="4238141" y="2122571"/>
            <a:ext cx="3677035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solidFill>
                  <a:schemeClr val="bg1"/>
                </a:solidFill>
                <a:latin typeface="Montserrat SemiBold" pitchFamily="2" charset="77"/>
                <a:ea typeface="Source Sans Pro" panose="020B0503030403020204" pitchFamily="34" charset="0"/>
              </a:rPr>
              <a:t>Neostar.com</a:t>
            </a:r>
            <a:endParaRPr lang="en-US" sz="1400" b="1" dirty="0">
              <a:solidFill>
                <a:schemeClr val="bg1"/>
              </a:solidFill>
              <a:latin typeface="Montserrat SemiBold" pitchFamily="2" charset="77"/>
              <a:ea typeface="Source Sans Pro" panose="020B0503030403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419D0CB-4F9C-E841-96BD-49747A63E1BE}"/>
              </a:ext>
            </a:extLst>
          </p:cNvPr>
          <p:cNvSpPr txBox="1"/>
          <p:nvPr/>
        </p:nvSpPr>
        <p:spPr>
          <a:xfrm>
            <a:off x="4328562" y="4292227"/>
            <a:ext cx="3541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Üzleti </a:t>
            </a:r>
            <a:r>
              <a:rPr lang="en-US" sz="1000" b="1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model</a:t>
            </a:r>
            <a:r>
              <a:rPr lang="hu-HU" sz="1000" b="1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l (2022 nyár)</a:t>
            </a:r>
            <a:r>
              <a:rPr lang="en-US" sz="1000" b="1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:</a:t>
            </a:r>
            <a:r>
              <a:rPr lang="en-US" sz="10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a vevő a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Neostar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fizetési rendszerén keresztül utal először előleget, majd a kereskedő visszaigazolása után a teljes összeget. A teljes összeget a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Neostar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az értékesítési procedúra végéig visszatartja, és csak miután a kereskedő felkészíti, leadminisztrálja és átadja az autót, akkor utalja át neki a teljes vételárat. A folyamatban a jutalék szerepét az előleg tölti be, ami a </a:t>
            </a:r>
            <a:r>
              <a:rPr lang="hu-HU" sz="1000" dirty="0" err="1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Neostar-nál</a:t>
            </a:r>
            <a:r>
              <a:rPr lang="hu-HU" sz="1000" dirty="0">
                <a:solidFill>
                  <a:schemeClr val="bg1"/>
                </a:solidFill>
                <a:latin typeface="Montserrat" pitchFamily="2" charset="77"/>
                <a:ea typeface="Source Sans Pro" panose="020B0503030403020204" pitchFamily="34" charset="0"/>
              </a:rPr>
              <a:t> marad a folyamat lezárását követően is.</a:t>
            </a:r>
            <a:endParaRPr lang="en-US" sz="1000" dirty="0">
              <a:solidFill>
                <a:schemeClr val="bg1"/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03058DC-3B55-D44D-B43E-B59D58E9937C}"/>
              </a:ext>
            </a:extLst>
          </p:cNvPr>
          <p:cNvCxnSpPr>
            <a:cxnSpLocks/>
          </p:cNvCxnSpPr>
          <p:nvPr/>
        </p:nvCxnSpPr>
        <p:spPr>
          <a:xfrm>
            <a:off x="4467171" y="4252095"/>
            <a:ext cx="3223096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342ECE78-EB60-204C-A595-FFF7692F1CB5}"/>
              </a:ext>
            </a:extLst>
          </p:cNvPr>
          <p:cNvSpPr txBox="1"/>
          <p:nvPr/>
        </p:nvSpPr>
        <p:spPr>
          <a:xfrm>
            <a:off x="4238141" y="2602239"/>
            <a:ext cx="3677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 dirty="0">
                <a:solidFill>
                  <a:schemeClr val="bg1"/>
                </a:solidFill>
                <a:latin typeface="Montserrat SemiBold" pitchFamily="2" charset="77"/>
                <a:ea typeface="Source Sans Pro" panose="020B0503030403020204" pitchFamily="34" charset="0"/>
              </a:rPr>
              <a:t>Elsődleges működési lokáció</a:t>
            </a:r>
            <a:r>
              <a:rPr lang="en-US" sz="1000" b="1" dirty="0">
                <a:solidFill>
                  <a:schemeClr val="bg1"/>
                </a:solidFill>
                <a:latin typeface="Montserrat SemiBold" pitchFamily="2" charset="77"/>
                <a:ea typeface="Source Sans Pro" panose="020B0503030403020204" pitchFamily="34" charset="0"/>
              </a:rPr>
              <a:t>: HR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39F0C3-08CA-F64E-B140-8452384ACB2B}"/>
              </a:ext>
            </a:extLst>
          </p:cNvPr>
          <p:cNvSpPr txBox="1"/>
          <p:nvPr/>
        </p:nvSpPr>
        <p:spPr>
          <a:xfrm>
            <a:off x="11203199" y="6117011"/>
            <a:ext cx="652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24519C"/>
                </a:solidFill>
                <a:latin typeface="Montserrat" pitchFamily="2" charset="77"/>
              </a:rPr>
              <a:t>0</a:t>
            </a:r>
            <a:fld id="{4D6966D1-A6AB-4978-81E4-2FC269DB8910}" type="slidenum">
              <a:rPr lang="en-US" sz="1600" smtClean="0">
                <a:solidFill>
                  <a:srgbClr val="24519C"/>
                </a:solidFill>
                <a:latin typeface="Montserrat" pitchFamily="2" charset="77"/>
              </a:rPr>
              <a:pPr algn="r"/>
              <a:t>9</a:t>
            </a:fld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/</a:t>
            </a:r>
            <a:r>
              <a:rPr lang="en-US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" pitchFamily="2" charset="77"/>
              </a:rPr>
              <a:t>27</a:t>
            </a:r>
            <a:endParaRPr lang="en-ID" sz="1100" dirty="0">
              <a:solidFill>
                <a:schemeClr val="accent6">
                  <a:lumMod val="20000"/>
                  <a:lumOff val="80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6228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290F37"/>
      </a:dk2>
      <a:lt2>
        <a:srgbClr val="E7E6E6"/>
      </a:lt2>
      <a:accent1>
        <a:srgbClr val="0000FF"/>
      </a:accent1>
      <a:accent2>
        <a:srgbClr val="390943"/>
      </a:accent2>
      <a:accent3>
        <a:srgbClr val="CB73DD"/>
      </a:accent3>
      <a:accent4>
        <a:srgbClr val="4E1559"/>
      </a:accent4>
      <a:accent5>
        <a:srgbClr val="FFFFFF"/>
      </a:accent5>
      <a:accent6>
        <a:srgbClr val="D8D8D8"/>
      </a:accent6>
      <a:hlink>
        <a:srgbClr val="0563C1"/>
      </a:hlink>
      <a:folHlink>
        <a:srgbClr val="954F72"/>
      </a:folHlink>
    </a:clrScheme>
    <a:fontScheme name="Custom 82">
      <a:majorFont>
        <a:latin typeface="Kanit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3225</TotalTime>
  <Words>1672</Words>
  <Application>Microsoft Office PowerPoint</Application>
  <PresentationFormat>Szélesvásznú</PresentationFormat>
  <Paragraphs>121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8" baseType="lpstr">
      <vt:lpstr>Calibri</vt:lpstr>
      <vt:lpstr>Arial</vt:lpstr>
      <vt:lpstr>Montserrat</vt:lpstr>
      <vt:lpstr>Montserrat SemiBold</vt:lpstr>
      <vt:lpstr>Open Sans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Elmous</dc:creator>
  <cp:lastModifiedBy>Bertalan Halász</cp:lastModifiedBy>
  <cp:revision>74</cp:revision>
  <dcterms:created xsi:type="dcterms:W3CDTF">2022-04-27T18:43:14Z</dcterms:created>
  <dcterms:modified xsi:type="dcterms:W3CDTF">2022-09-20T09:22:26Z</dcterms:modified>
</cp:coreProperties>
</file>